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68" r:id="rId4"/>
    <p:sldId id="269" r:id="rId5"/>
    <p:sldId id="270" r:id="rId6"/>
    <p:sldId id="271" r:id="rId7"/>
    <p:sldId id="274" r:id="rId8"/>
    <p:sldId id="275" r:id="rId9"/>
    <p:sldId id="277" r:id="rId10"/>
    <p:sldId id="272" r:id="rId11"/>
    <p:sldId id="273" r:id="rId12"/>
    <p:sldId id="286" r:id="rId13"/>
    <p:sldId id="279" r:id="rId14"/>
    <p:sldId id="283" r:id="rId15"/>
    <p:sldId id="282" r:id="rId16"/>
    <p:sldId id="280" r:id="rId17"/>
    <p:sldId id="281" r:id="rId18"/>
    <p:sldId id="285" r:id="rId19"/>
    <p:sldId id="296" r:id="rId20"/>
    <p:sldId id="287" r:id="rId21"/>
    <p:sldId id="278" r:id="rId22"/>
    <p:sldId id="284" r:id="rId23"/>
    <p:sldId id="276" r:id="rId24"/>
    <p:sldId id="257" r:id="rId25"/>
    <p:sldId id="258" r:id="rId26"/>
    <p:sldId id="260" r:id="rId27"/>
    <p:sldId id="261" r:id="rId28"/>
    <p:sldId id="264" r:id="rId29"/>
    <p:sldId id="262" r:id="rId30"/>
    <p:sldId id="265" r:id="rId31"/>
    <p:sldId id="263" r:id="rId32"/>
    <p:sldId id="26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E3739-2E20-4D0E-B209-A5B87719BF73}" type="datetimeFigureOut">
              <a:rPr lang="fr-FR" smtClean="0"/>
              <a:t>17/05/2013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30C42-7311-4406-87DB-2974B9C3F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74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30C42-7311-4406-87DB-2974B9C3FCC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22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DA84-203E-4C4F-9806-31963E99E54B}" type="datetimeFigureOut">
              <a:rPr lang="fr-FR" smtClean="0"/>
              <a:t>17/05/2013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6FF7-06F5-4516-9C96-7BE9C9632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82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DA84-203E-4C4F-9806-31963E99E54B}" type="datetimeFigureOut">
              <a:rPr lang="fr-FR" smtClean="0"/>
              <a:t>17/05/2013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6FF7-06F5-4516-9C96-7BE9C9632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38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DA84-203E-4C4F-9806-31963E99E54B}" type="datetimeFigureOut">
              <a:rPr lang="fr-FR" smtClean="0"/>
              <a:t>17/05/2013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6FF7-06F5-4516-9C96-7BE9C9632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95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DA84-203E-4C4F-9806-31963E99E54B}" type="datetimeFigureOut">
              <a:rPr lang="fr-FR" smtClean="0"/>
              <a:t>17/05/2013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6FF7-06F5-4516-9C96-7BE9C9632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5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DA84-203E-4C4F-9806-31963E99E54B}" type="datetimeFigureOut">
              <a:rPr lang="fr-FR" smtClean="0"/>
              <a:t>17/05/2013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6FF7-06F5-4516-9C96-7BE9C9632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54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DA84-203E-4C4F-9806-31963E99E54B}" type="datetimeFigureOut">
              <a:rPr lang="fr-FR" smtClean="0"/>
              <a:t>17/05/2013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6FF7-06F5-4516-9C96-7BE9C9632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2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DA84-203E-4C4F-9806-31963E99E54B}" type="datetimeFigureOut">
              <a:rPr lang="fr-FR" smtClean="0"/>
              <a:t>17/05/2013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6FF7-06F5-4516-9C96-7BE9C9632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94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DA84-203E-4C4F-9806-31963E99E54B}" type="datetimeFigureOut">
              <a:rPr lang="fr-FR" smtClean="0"/>
              <a:t>17/05/2013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6FF7-06F5-4516-9C96-7BE9C9632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69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DA84-203E-4C4F-9806-31963E99E54B}" type="datetimeFigureOut">
              <a:rPr lang="fr-FR" smtClean="0"/>
              <a:t>17/05/2013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6FF7-06F5-4516-9C96-7BE9C9632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2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DA84-203E-4C4F-9806-31963E99E54B}" type="datetimeFigureOut">
              <a:rPr lang="fr-FR" smtClean="0"/>
              <a:t>17/05/2013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6FF7-06F5-4516-9C96-7BE9C9632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38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DA84-203E-4C4F-9806-31963E99E54B}" type="datetimeFigureOut">
              <a:rPr lang="fr-FR" smtClean="0"/>
              <a:t>17/05/2013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6FF7-06F5-4516-9C96-7BE9C9632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38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ADA84-203E-4C4F-9806-31963E99E54B}" type="datetimeFigureOut">
              <a:rPr lang="fr-FR" smtClean="0"/>
              <a:t>17/05/2013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76FF7-06F5-4516-9C96-7BE9C9632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5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Deux ou trois choses sur les graphes constructibles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Alain Franc, Nathalie Peyrard, Régis </a:t>
            </a:r>
            <a:r>
              <a:rPr lang="fr-FR" dirty="0" err="1" smtClean="0"/>
              <a:t>Sabbadin</a:t>
            </a:r>
            <a:r>
              <a:rPr lang="fr-FR" dirty="0" smtClean="0"/>
              <a:t> &amp; Thomas </a:t>
            </a:r>
            <a:r>
              <a:rPr lang="fr-FR" dirty="0" err="1" smtClean="0"/>
              <a:t>Schiex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Une approche de la question …</a:t>
            </a:r>
            <a:endParaRPr lang="fr-F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1956896"/>
            <a:ext cx="9141413" cy="378565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Objectif :</a:t>
            </a:r>
            <a:r>
              <a:rPr lang="fr-FR" sz="2400" dirty="0" smtClean="0"/>
              <a:t> Parmi tous les graphes, identifier </a:t>
            </a:r>
            <a:r>
              <a:rPr lang="fr-FR" sz="2400" u="sng" dirty="0" smtClean="0"/>
              <a:t>des</a:t>
            </a:r>
            <a:r>
              <a:rPr lang="fr-FR" sz="2400" dirty="0" smtClean="0"/>
              <a:t> familles </a:t>
            </a:r>
          </a:p>
          <a:p>
            <a:r>
              <a:rPr lang="fr-FR" sz="2400" dirty="0" smtClean="0"/>
              <a:t>(équivalent des nombres rationnels, algébriques, calculables) </a:t>
            </a:r>
          </a:p>
          <a:p>
            <a:r>
              <a:rPr lang="fr-FR" sz="2400" dirty="0" smtClean="0"/>
              <a:t>telles que le calcul de Z y soit faisable en temps polynomial.</a:t>
            </a:r>
          </a:p>
          <a:p>
            <a:endParaRPr lang="fr-FR" sz="2400" dirty="0"/>
          </a:p>
          <a:p>
            <a:r>
              <a:rPr lang="fr-FR" sz="2400" b="1" dirty="0" smtClean="0">
                <a:solidFill>
                  <a:srgbClr val="C00000"/>
                </a:solidFill>
              </a:rPr>
              <a:t>Hypothèse : </a:t>
            </a:r>
            <a:r>
              <a:rPr lang="fr-FR" sz="2400" dirty="0" smtClean="0"/>
              <a:t>ces familles sont en nombre dénombrable</a:t>
            </a:r>
          </a:p>
          <a:p>
            <a:endParaRPr lang="fr-FR" sz="2400" dirty="0"/>
          </a:p>
          <a:p>
            <a:r>
              <a:rPr lang="fr-FR" sz="2400" b="1" dirty="0" smtClean="0">
                <a:solidFill>
                  <a:srgbClr val="C00000"/>
                </a:solidFill>
              </a:rPr>
              <a:t>Question :</a:t>
            </a:r>
            <a:r>
              <a:rPr lang="fr-FR" sz="2400" dirty="0" smtClean="0"/>
              <a:t> Quels graphes en lien avec le monde réel y appartiennent?</a:t>
            </a:r>
          </a:p>
          <a:p>
            <a:endParaRPr lang="fr-FR" sz="2400" dirty="0"/>
          </a:p>
          <a:p>
            <a:r>
              <a:rPr lang="fr-FR" sz="2400" b="1" dirty="0" smtClean="0">
                <a:solidFill>
                  <a:srgbClr val="C00000"/>
                </a:solidFill>
              </a:rPr>
              <a:t>En gros : </a:t>
            </a:r>
            <a:r>
              <a:rPr lang="fr-FR" sz="2400" dirty="0" smtClean="0"/>
              <a:t>les graphes du monde réel ne sont pas aléatoires (évolution) … </a:t>
            </a:r>
          </a:p>
          <a:p>
            <a:r>
              <a:rPr lang="fr-FR" sz="2400" dirty="0"/>
              <a:t>m</a:t>
            </a:r>
            <a:r>
              <a:rPr lang="fr-FR" sz="2400" dirty="0" smtClean="0"/>
              <a:t>ais sélectionnés … et s’appuyer sur leurs règles de construction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104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Exemples</a:t>
            </a:r>
            <a:endParaRPr lang="fr-F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1020" y="2348880"/>
            <a:ext cx="8611460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 smtClean="0">
                <a:solidFill>
                  <a:srgbClr val="FF0000"/>
                </a:solidFill>
              </a:rPr>
              <a:t>Les graphes chordaux : </a:t>
            </a:r>
            <a:r>
              <a:rPr lang="fr-FR" dirty="0" smtClean="0"/>
              <a:t>Des algorithmes en temps polynomial </a:t>
            </a:r>
          </a:p>
          <a:p>
            <a:r>
              <a:rPr lang="fr-FR" dirty="0" smtClean="0"/>
              <a:t>faisant appel a une énumération des nœuds </a:t>
            </a:r>
            <a:r>
              <a:rPr lang="fr-FR" dirty="0" err="1" smtClean="0"/>
              <a:t>simpliciaux</a:t>
            </a:r>
            <a:r>
              <a:rPr lang="fr-FR" dirty="0" smtClean="0"/>
              <a:t> permettent des algorithmes</a:t>
            </a:r>
          </a:p>
          <a:p>
            <a:r>
              <a:rPr lang="fr-FR" dirty="0"/>
              <a:t>d</a:t>
            </a:r>
            <a:r>
              <a:rPr lang="fr-FR" dirty="0" smtClean="0"/>
              <a:t>e programmation dynamique en temps polynomial selon la taille de la clique maximale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2) Exemple présenté ici : </a:t>
            </a:r>
            <a:r>
              <a:rPr lang="fr-FR" dirty="0" smtClean="0">
                <a:solidFill>
                  <a:srgbClr val="FF0000"/>
                </a:solidFill>
              </a:rPr>
              <a:t>les graphes série/parallèle</a:t>
            </a:r>
            <a:r>
              <a:rPr lang="fr-FR" dirty="0" smtClean="0"/>
              <a:t>, issus des réseaux électriques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3) Exemple en cours d’étude : les </a:t>
            </a:r>
            <a:r>
              <a:rPr lang="fr-FR" dirty="0" smtClean="0">
                <a:solidFill>
                  <a:srgbClr val="FF0000"/>
                </a:solidFill>
              </a:rPr>
              <a:t>grilles et treillis 2D</a:t>
            </a:r>
            <a:r>
              <a:rPr lang="fr-FR" dirty="0" smtClean="0"/>
              <a:t>, en lien avec les schémas numériques</a:t>
            </a:r>
          </a:p>
          <a:p>
            <a:r>
              <a:rPr lang="fr-FR" dirty="0" smtClean="0"/>
              <a:t>d’élimination de variables</a:t>
            </a:r>
          </a:p>
          <a:p>
            <a:endParaRPr lang="fr-FR" dirty="0"/>
          </a:p>
          <a:p>
            <a:r>
              <a:rPr lang="fr-FR" dirty="0" smtClean="0"/>
              <a:t>En cours : écriture d’</a:t>
            </a:r>
            <a:r>
              <a:rPr lang="fr-FR" dirty="0" smtClean="0">
                <a:solidFill>
                  <a:srgbClr val="FF0000"/>
                </a:solidFill>
              </a:rPr>
              <a:t>algorithmes exacts de message passing </a:t>
            </a:r>
            <a:r>
              <a:rPr lang="fr-FR" dirty="0" smtClean="0"/>
              <a:t>sur graphes avec boucles</a:t>
            </a:r>
          </a:p>
          <a:p>
            <a:r>
              <a:rPr lang="fr-FR" dirty="0" smtClean="0"/>
              <a:t>dans ces </a:t>
            </a:r>
            <a:r>
              <a:rPr lang="fr-FR" dirty="0" smtClean="0"/>
              <a:t>cadres (rejoint GBP à la </a:t>
            </a:r>
            <a:r>
              <a:rPr lang="fr-FR" dirty="0" err="1" smtClean="0"/>
              <a:t>Yedidia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35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  <a:latin typeface="Comic Sans MS" pitchFamily="66" charset="0"/>
              </a:rPr>
              <a:t>Décomposition d’un graphe</a:t>
            </a:r>
            <a:endParaRPr lang="fr-FR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Un résultat classique et général</a:t>
            </a:r>
            <a:endParaRPr lang="fr-F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9592" y="2564904"/>
            <a:ext cx="6692538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Il existe un lien entre</a:t>
            </a:r>
          </a:p>
          <a:p>
            <a:endParaRPr lang="fr-FR" dirty="0" smtClean="0"/>
          </a:p>
          <a:p>
            <a:r>
              <a:rPr lang="fr-FR" dirty="0" smtClean="0">
                <a:sym typeface="ZapfDingbats"/>
              </a:rPr>
              <a:t> </a:t>
            </a:r>
            <a:r>
              <a:rPr lang="fr-FR" dirty="0" smtClean="0"/>
              <a:t>Existence d’algorithmes de programmation dynamique sur graphes</a:t>
            </a:r>
          </a:p>
          <a:p>
            <a:endParaRPr lang="fr-FR" dirty="0" smtClean="0"/>
          </a:p>
          <a:p>
            <a:r>
              <a:rPr lang="fr-FR" dirty="0" smtClean="0">
                <a:sym typeface="ZapfDingbats"/>
              </a:rPr>
              <a:t> </a:t>
            </a:r>
            <a:r>
              <a:rPr lang="fr-FR" dirty="0" smtClean="0"/>
              <a:t>Largeur d’un arbre de décomposition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smtClean="0"/>
              <a:t>La complexité d’un algorithme de programmation dynamique est en </a:t>
            </a:r>
          </a:p>
          <a:p>
            <a:r>
              <a:rPr lang="fr-FR" dirty="0" smtClean="0"/>
              <a:t>exponentielle de la largeur d’un arbre de décomposition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30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Décomposition</a:t>
            </a:r>
            <a:endParaRPr lang="fr-F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6" y="1628800"/>
            <a:ext cx="7943850" cy="423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Ellipse 2"/>
          <p:cNvSpPr/>
          <p:nvPr/>
        </p:nvSpPr>
        <p:spPr>
          <a:xfrm rot="-2580000">
            <a:off x="6588224" y="2420888"/>
            <a:ext cx="122413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 rot="13620000">
            <a:off x="6022477" y="2356333"/>
            <a:ext cx="1224136" cy="50405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6624228" y="2564904"/>
            <a:ext cx="540060" cy="5909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5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Décomposition</a:t>
            </a:r>
            <a:endParaRPr lang="fr-F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38647"/>
            <a:ext cx="7943850" cy="423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ZoneTexte 2"/>
          <p:cNvSpPr txBox="1"/>
          <p:nvPr/>
        </p:nvSpPr>
        <p:spPr>
          <a:xfrm>
            <a:off x="3851920" y="4149080"/>
            <a:ext cx="196310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Peut être affaibli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2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Arbre de décomposition</a:t>
            </a:r>
            <a:endParaRPr lang="fr-F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AutoShape 5" descr="File:Tree decomposition.svg"/>
          <p:cNvSpPr>
            <a:spLocks noChangeAspect="1" noChangeArrowheads="1"/>
          </p:cNvSpPr>
          <p:nvPr/>
        </p:nvSpPr>
        <p:spPr bwMode="auto">
          <a:xfrm>
            <a:off x="63500" y="-136525"/>
            <a:ext cx="43053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081758"/>
            <a:ext cx="6959600" cy="32194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437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  <a:latin typeface="Comic Sans MS" pitchFamily="66" charset="0"/>
              </a:rPr>
              <a:t>Largeur d’un arbre de décomposition</a:t>
            </a:r>
            <a:endParaRPr lang="fr-FR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938338"/>
            <a:ext cx="3190875" cy="2981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3" name="ZoneTexte 2"/>
          <p:cNvSpPr txBox="1"/>
          <p:nvPr/>
        </p:nvSpPr>
        <p:spPr>
          <a:xfrm>
            <a:off x="971600" y="6093296"/>
            <a:ext cx="394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Mais … le calcul de               est NP-dur …</a:t>
            </a:r>
            <a:endParaRPr lang="fr-FR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55" y="6021288"/>
            <a:ext cx="581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3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  <a:latin typeface="Comic Sans MS" pitchFamily="66" charset="0"/>
              </a:rPr>
              <a:t>Largeur d’un arbre de décomposition</a:t>
            </a:r>
            <a:endParaRPr lang="fr-FR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64904"/>
            <a:ext cx="62484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0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  <a:latin typeface="Comic Sans MS" pitchFamily="66" charset="0"/>
              </a:rPr>
              <a:t>Largeur d’un arbre de décomposition</a:t>
            </a:r>
            <a:endParaRPr lang="fr-FR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64904"/>
            <a:ext cx="62484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48928" y="5445224"/>
            <a:ext cx="5675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Intérêt pour les graphes de petite largeur ….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29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r-FR" dirty="0" smtClean="0"/>
              <a:t>Fonction  de partition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04664"/>
            <a:ext cx="6172200" cy="6067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Graphes chordaux</a:t>
            </a:r>
            <a:endParaRPr lang="fr-FR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Graphes chordaux</a:t>
            </a:r>
            <a:endParaRPr lang="fr-F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71600" y="2492896"/>
            <a:ext cx="634494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Graphe chordal : toute boucle de longueur &gt; 3 possède une corde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69456" y="3645024"/>
            <a:ext cx="5478808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Les propriétés suivantes sont </a:t>
            </a:r>
            <a:r>
              <a:rPr lang="fr-FR" u="sng" dirty="0" smtClean="0">
                <a:solidFill>
                  <a:srgbClr val="C00000"/>
                </a:solidFill>
              </a:rPr>
              <a:t>équivalentes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 smtClean="0"/>
              <a:t>G est chordal</a:t>
            </a:r>
          </a:p>
          <a:p>
            <a:endParaRPr lang="fr-FR" dirty="0" smtClean="0"/>
          </a:p>
          <a:p>
            <a:r>
              <a:rPr lang="fr-FR" dirty="0" smtClean="0"/>
              <a:t>G est décomposable</a:t>
            </a:r>
          </a:p>
          <a:p>
            <a:endParaRPr lang="fr-FR" dirty="0" smtClean="0"/>
          </a:p>
          <a:p>
            <a:r>
              <a:rPr lang="fr-FR" dirty="0" smtClean="0"/>
              <a:t>G possède un ordre d’élimination des nœuds </a:t>
            </a:r>
            <a:r>
              <a:rPr lang="fr-FR" dirty="0" err="1" smtClean="0"/>
              <a:t>simpliciaux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G possède un arbre de jonction</a:t>
            </a:r>
          </a:p>
        </p:txBody>
      </p:sp>
    </p:spTree>
    <p:extLst>
      <p:ext uri="{BB962C8B-B14F-4D97-AF65-F5344CB8AC3E}">
        <p14:creationId xmlns:p14="http://schemas.microsoft.com/office/powerpoint/2010/main" val="23784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Mieux …</a:t>
            </a:r>
            <a:endParaRPr lang="fr-F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3107" y="1412776"/>
            <a:ext cx="8637365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Il existe un algorithme en temps linéaire pour reconnaitre si un graphe est chordal ou non </a:t>
            </a:r>
          </a:p>
          <a:p>
            <a:r>
              <a:rPr lang="fr-FR" dirty="0" smtClean="0"/>
              <a:t>(élimination ou non des nœuds </a:t>
            </a:r>
            <a:r>
              <a:rPr lang="fr-FR" dirty="0" err="1" smtClean="0"/>
              <a:t>simpliciaux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Chaque séparateur d’une décomposition est une clique (équivalent à graphe chordal)</a:t>
            </a:r>
          </a:p>
          <a:p>
            <a:endParaRPr lang="fr-FR" dirty="0" smtClean="0"/>
          </a:p>
          <a:p>
            <a:r>
              <a:rPr lang="fr-FR" dirty="0" smtClean="0"/>
              <a:t>Un graphe chordal a au maximum un nombre de cliques maximales </a:t>
            </a:r>
          </a:p>
          <a:p>
            <a:r>
              <a:rPr lang="fr-FR" dirty="0"/>
              <a:t>	</a:t>
            </a:r>
            <a:r>
              <a:rPr lang="fr-FR" dirty="0" smtClean="0"/>
              <a:t>en relation linéaire avec sa taille</a:t>
            </a:r>
          </a:p>
          <a:p>
            <a:endParaRPr lang="fr-FR" dirty="0" smtClean="0"/>
          </a:p>
          <a:p>
            <a:r>
              <a:rPr lang="fr-FR" dirty="0" smtClean="0"/>
              <a:t>Il existe un algorithme en temps polynomial pour trouver les cliques maximales</a:t>
            </a:r>
          </a:p>
          <a:p>
            <a:r>
              <a:rPr lang="fr-FR" dirty="0" smtClean="0"/>
              <a:t>	(basé sur l’</a:t>
            </a:r>
            <a:r>
              <a:rPr lang="fr-FR" dirty="0"/>
              <a:t>é</a:t>
            </a:r>
            <a:r>
              <a:rPr lang="fr-FR" dirty="0" smtClean="0"/>
              <a:t>limination des nœuds </a:t>
            </a:r>
            <a:r>
              <a:rPr lang="fr-FR" dirty="0" err="1" smtClean="0"/>
              <a:t>simpliciaux</a:t>
            </a:r>
            <a:r>
              <a:rPr lang="fr-FR" dirty="0" smtClean="0"/>
              <a:t> également)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-36512" y="4627002"/>
            <a:ext cx="9159046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Un arbre de jonction est un arbre de décomposition dont les nœuds sont des cliques maximales</a:t>
            </a:r>
          </a:p>
          <a:p>
            <a:r>
              <a:rPr lang="fr-FR" dirty="0" smtClean="0"/>
              <a:t>(les séparateurs de la décomposition)</a:t>
            </a:r>
          </a:p>
          <a:p>
            <a:endParaRPr lang="fr-FR" dirty="0" smtClean="0"/>
          </a:p>
          <a:p>
            <a:r>
              <a:rPr lang="fr-FR" dirty="0" smtClean="0"/>
              <a:t>Support naturel des algorithmes de « </a:t>
            </a:r>
            <a:r>
              <a:rPr lang="fr-FR" dirty="0" err="1" smtClean="0"/>
              <a:t>belief</a:t>
            </a:r>
            <a:r>
              <a:rPr lang="fr-FR" dirty="0" smtClean="0"/>
              <a:t> propagation » : </a:t>
            </a:r>
          </a:p>
          <a:p>
            <a:r>
              <a:rPr lang="fr-FR" dirty="0" smtClean="0"/>
              <a:t>	on se donne un graphe,  et si non chordal</a:t>
            </a:r>
          </a:p>
          <a:p>
            <a:r>
              <a:rPr lang="fr-FR" dirty="0" smtClean="0"/>
              <a:t>		on le moralise, et on le triangule</a:t>
            </a:r>
          </a:p>
        </p:txBody>
      </p:sp>
    </p:spTree>
    <p:extLst>
      <p:ext uri="{BB962C8B-B14F-4D97-AF65-F5344CB8AC3E}">
        <p14:creationId xmlns:p14="http://schemas.microsoft.com/office/powerpoint/2010/main" val="22654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  <a:latin typeface="Comic Sans MS" pitchFamily="66" charset="0"/>
              </a:rPr>
              <a:t>Graphes Série-Parallèles</a:t>
            </a:r>
            <a:endParaRPr lang="fr-FR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76672"/>
            <a:ext cx="3429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6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opérations élémentaires ….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501900"/>
            <a:ext cx="6743700" cy="185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0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 qui se combinent …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604963"/>
            <a:ext cx="6829425" cy="364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2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509713"/>
            <a:ext cx="6981825" cy="3838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4825"/>
            <a:ext cx="5486400" cy="5848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835025"/>
            <a:ext cx="3987800" cy="5187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8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323975"/>
            <a:ext cx="7877175" cy="421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3528" y="4406900"/>
            <a:ext cx="7772400" cy="1362075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Quelques mots </a:t>
            </a:r>
            <a:b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sur la complexité …</a:t>
            </a:r>
            <a:endParaRPr lang="fr-F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11266" name="Picture 2" descr="http://upload.wikimedia.org/wikipedia/commons/thumb/d/d4/Mandelpart2_red.png/300px-Mandelpart2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4185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3.bp.blogspot.com/-pfokmHeG8DM/T1_8HEcxVZI/AAAAAAAAAbg/Nhr3T48unSQ/s1600/f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80" y="757406"/>
            <a:ext cx="4202460" cy="288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22" y="4221088"/>
            <a:ext cx="2076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8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066925"/>
            <a:ext cx="5915025" cy="2724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652588"/>
            <a:ext cx="4219575" cy="3552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en angle 8"/>
          <p:cNvCxnSpPr/>
          <p:nvPr/>
        </p:nvCxnSpPr>
        <p:spPr>
          <a:xfrm rot="5400000" flipH="1" flipV="1">
            <a:off x="1907704" y="3573017"/>
            <a:ext cx="3456385" cy="144016"/>
          </a:xfrm>
          <a:prstGeom prst="bent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76" y="44624"/>
            <a:ext cx="5675228" cy="404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32559"/>
            <a:ext cx="42195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>
            <a:off x="2051720" y="5108971"/>
            <a:ext cx="0" cy="8403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/>
          <p:nvPr/>
        </p:nvCxnSpPr>
        <p:spPr>
          <a:xfrm rot="5400000" flipH="1" flipV="1">
            <a:off x="1223628" y="3320989"/>
            <a:ext cx="5184576" cy="216023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7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Note …</a:t>
            </a:r>
            <a:endParaRPr lang="fr-F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67808" y="1497558"/>
            <a:ext cx="4176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La largeur d’un graphe série-parallèle est 2</a:t>
            </a:r>
          </a:p>
          <a:p>
            <a:endParaRPr lang="fr-FR" dirty="0"/>
          </a:p>
          <a:p>
            <a:r>
              <a:rPr lang="fr-FR" dirty="0" smtClean="0"/>
              <a:t>(résultat classique)</a:t>
            </a:r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3162"/>
            <a:ext cx="4118465" cy="23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71" y="3235796"/>
            <a:ext cx="45053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4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2063"/>
            <a:ext cx="29908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58" y="2981325"/>
            <a:ext cx="22669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4355976" y="3429000"/>
            <a:ext cx="1152128" cy="1440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9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836712"/>
            <a:ext cx="6762750" cy="2413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4221088"/>
            <a:ext cx="6794500" cy="19240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973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Question ouverte …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64875" y="1844824"/>
            <a:ext cx="6963509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Sur un arbre, matrices de transfert </a:t>
            </a:r>
            <a:r>
              <a:rPr lang="fr-FR" dirty="0" smtClean="0">
                <a:sym typeface="Symbol"/>
              </a:rPr>
              <a:t> </a:t>
            </a:r>
            <a:r>
              <a:rPr lang="fr-FR" dirty="0" err="1" smtClean="0">
                <a:sym typeface="Symbol"/>
              </a:rPr>
              <a:t>belief</a:t>
            </a:r>
            <a:r>
              <a:rPr lang="fr-FR" dirty="0" smtClean="0">
                <a:sym typeface="Symbol"/>
              </a:rPr>
              <a:t> propagation : calcul exact</a:t>
            </a:r>
          </a:p>
          <a:p>
            <a:endParaRPr lang="fr-FR" dirty="0">
              <a:sym typeface="Symbol"/>
            </a:endParaRPr>
          </a:p>
          <a:p>
            <a:endParaRPr lang="fr-FR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Sur un graphe série-parallèle : BP inexact – matrice de transfert exact</a:t>
            </a:r>
          </a:p>
          <a:p>
            <a:r>
              <a:rPr lang="fr-FR" dirty="0">
                <a:sym typeface="Symbol"/>
              </a:rPr>
              <a:t>	</a:t>
            </a:r>
            <a:r>
              <a:rPr lang="fr-FR" dirty="0" smtClean="0">
                <a:sym typeface="Symbol"/>
              </a:rPr>
              <a:t>exemple de GBP (</a:t>
            </a:r>
            <a:r>
              <a:rPr lang="fr-FR" dirty="0" err="1" smtClean="0">
                <a:sym typeface="Symbol"/>
              </a:rPr>
              <a:t>Yedidia</a:t>
            </a:r>
            <a:r>
              <a:rPr lang="fr-FR" dirty="0" smtClean="0">
                <a:sym typeface="Symbol"/>
              </a:rPr>
              <a:t>)</a:t>
            </a:r>
          </a:p>
          <a:p>
            <a:endParaRPr lang="fr-FR" dirty="0">
              <a:sym typeface="Symbol"/>
            </a:endParaRPr>
          </a:p>
          <a:p>
            <a:r>
              <a:rPr lang="fr-FR" dirty="0" smtClean="0">
                <a:sym typeface="Symbol"/>
              </a:rPr>
              <a:t>Sur un graphe quelconque : « </a:t>
            </a:r>
            <a:r>
              <a:rPr lang="fr-FR" dirty="0" err="1" smtClean="0">
                <a:sym typeface="Symbol"/>
              </a:rPr>
              <a:t>loopy</a:t>
            </a:r>
            <a:r>
              <a:rPr lang="fr-FR" dirty="0" smtClean="0">
                <a:sym typeface="Symbol"/>
              </a:rPr>
              <a:t> BP » : on boucle plusieurs parcours</a:t>
            </a:r>
          </a:p>
          <a:p>
            <a:r>
              <a:rPr lang="fr-FR" dirty="0">
                <a:sym typeface="Symbol"/>
              </a:rPr>
              <a:t>	</a:t>
            </a:r>
            <a:r>
              <a:rPr lang="fr-FR" dirty="0" smtClean="0">
                <a:sym typeface="Symbol"/>
              </a:rPr>
              <a:t>Système dynamique</a:t>
            </a:r>
          </a:p>
          <a:p>
            <a:r>
              <a:rPr lang="fr-FR" dirty="0">
                <a:sym typeface="Symbol"/>
              </a:rPr>
              <a:t>	</a:t>
            </a:r>
            <a:r>
              <a:rPr lang="fr-FR" dirty="0" smtClean="0">
                <a:sym typeface="Symbol"/>
              </a:rPr>
              <a:t>Point fixe</a:t>
            </a:r>
          </a:p>
          <a:p>
            <a:r>
              <a:rPr lang="fr-FR" dirty="0">
                <a:sym typeface="Symbol"/>
              </a:rPr>
              <a:t>	</a:t>
            </a:r>
            <a:r>
              <a:rPr lang="fr-FR" dirty="0" smtClean="0">
                <a:sym typeface="Symbol"/>
              </a:rPr>
              <a:t>Solution ± bien approchée</a:t>
            </a:r>
          </a:p>
          <a:p>
            <a:endParaRPr lang="fr-FR" dirty="0">
              <a:sym typeface="Symbol"/>
            </a:endParaRPr>
          </a:p>
          <a:p>
            <a:r>
              <a:rPr lang="fr-FR" dirty="0" smtClean="0">
                <a:solidFill>
                  <a:srgbClr val="C00000"/>
                </a:solidFill>
                <a:sym typeface="Symbol"/>
              </a:rPr>
              <a:t>Question : </a:t>
            </a:r>
            <a:r>
              <a:rPr lang="fr-FR" dirty="0" smtClean="0">
                <a:sym typeface="Symbol"/>
              </a:rPr>
              <a:t>Peut on faire du « </a:t>
            </a:r>
            <a:r>
              <a:rPr lang="fr-FR" dirty="0" err="1" smtClean="0">
                <a:solidFill>
                  <a:srgbClr val="C00000"/>
                </a:solidFill>
                <a:sym typeface="Symbol"/>
              </a:rPr>
              <a:t>loopy</a:t>
            </a:r>
            <a:r>
              <a:rPr lang="fr-FR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sym typeface="Symbol"/>
              </a:rPr>
              <a:t>transfer</a:t>
            </a:r>
            <a:r>
              <a:rPr lang="fr-FR" dirty="0" smtClean="0">
                <a:solidFill>
                  <a:srgbClr val="C00000"/>
                </a:solidFill>
                <a:sym typeface="Symbol"/>
              </a:rPr>
              <a:t> matrix</a:t>
            </a:r>
            <a:r>
              <a:rPr lang="fr-FR" dirty="0" smtClean="0">
                <a:sym typeface="Symbol"/>
              </a:rPr>
              <a:t> » ?</a:t>
            </a:r>
          </a:p>
          <a:p>
            <a:r>
              <a:rPr lang="fr-FR" dirty="0">
                <a:sym typeface="Symbol"/>
              </a:rPr>
              <a:t>	</a:t>
            </a:r>
            <a:r>
              <a:rPr lang="fr-FR" dirty="0" smtClean="0">
                <a:sym typeface="Symbol"/>
              </a:rPr>
              <a:t>Tient compte de boucles (Série-parallèle)</a:t>
            </a:r>
          </a:p>
          <a:p>
            <a:r>
              <a:rPr lang="fr-FR" dirty="0">
                <a:sym typeface="Symbol"/>
              </a:rPr>
              <a:t>	</a:t>
            </a:r>
            <a:r>
              <a:rPr lang="fr-FR" dirty="0" smtClean="0">
                <a:sym typeface="Symbol"/>
              </a:rPr>
              <a:t>devrait être plus précis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90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Autre perspective …</a:t>
            </a:r>
            <a:endParaRPr lang="fr-F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2348880"/>
            <a:ext cx="682904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Pas mal de problèmes sont liés …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Elimination de variables dans un système de </a:t>
            </a:r>
            <a:r>
              <a:rPr lang="fr-FR" i="1" dirty="0" smtClean="0"/>
              <a:t>n</a:t>
            </a:r>
            <a:r>
              <a:rPr lang="fr-FR" dirty="0" smtClean="0"/>
              <a:t> équations à </a:t>
            </a:r>
            <a:r>
              <a:rPr lang="fr-FR" i="1" dirty="0" smtClean="0"/>
              <a:t>n </a:t>
            </a:r>
            <a:r>
              <a:rPr lang="fr-FR" dirty="0" smtClean="0"/>
              <a:t>inconnues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37112"/>
            <a:ext cx="36004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1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6385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Comic Sans MS" pitchFamily="66" charset="0"/>
              </a:rPr>
              <a:t>Approche par graphes de « facteurs »</a:t>
            </a:r>
            <a:endParaRPr lang="fr-F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515719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Eq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57400" y="515719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Eq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25552" y="515719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Eq</a:t>
            </a:r>
            <a:r>
              <a:rPr lang="fr-FR" dirty="0" smtClean="0"/>
              <a:t> 3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209328" y="314096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 1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2627784" y="32129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 2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4233664" y="32129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 3</a:t>
            </a:r>
            <a:endParaRPr lang="fr-FR" dirty="0"/>
          </a:p>
        </p:txBody>
      </p:sp>
      <p:cxnSp>
        <p:nvCxnSpPr>
          <p:cNvPr id="15" name="Connecteur en angle 14"/>
          <p:cNvCxnSpPr>
            <a:stCxn id="9" idx="4"/>
            <a:endCxn id="4" idx="0"/>
          </p:cNvCxnSpPr>
          <p:nvPr/>
        </p:nvCxnSpPr>
        <p:spPr>
          <a:xfrm rot="5400000">
            <a:off x="1417948" y="3490156"/>
            <a:ext cx="1029816" cy="2304256"/>
          </a:xfrm>
          <a:prstGeom prst="bent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>
            <a:stCxn id="9" idx="4"/>
            <a:endCxn id="6" idx="0"/>
          </p:cNvCxnSpPr>
          <p:nvPr/>
        </p:nvCxnSpPr>
        <p:spPr>
          <a:xfrm rot="5400000">
            <a:off x="2184884" y="4257092"/>
            <a:ext cx="1029816" cy="770384"/>
          </a:xfrm>
          <a:prstGeom prst="bent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22"/>
          <p:cNvCxnSpPr>
            <a:stCxn id="5" idx="3"/>
          </p:cNvCxnSpPr>
          <p:nvPr/>
        </p:nvCxnSpPr>
        <p:spPr>
          <a:xfrm rot="5400000">
            <a:off x="672717" y="4486669"/>
            <a:ext cx="1235735" cy="105311"/>
          </a:xfrm>
          <a:prstGeom prst="bent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>
            <a:stCxn id="5" idx="4"/>
            <a:endCxn id="6" idx="1"/>
          </p:cNvCxnSpPr>
          <p:nvPr/>
        </p:nvCxnSpPr>
        <p:spPr>
          <a:xfrm rot="16200000" flipH="1">
            <a:off x="982452" y="4739444"/>
            <a:ext cx="1559024" cy="190872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26"/>
          <p:cNvCxnSpPr>
            <a:stCxn id="9" idx="4"/>
            <a:endCxn id="7" idx="1"/>
          </p:cNvCxnSpPr>
          <p:nvPr/>
        </p:nvCxnSpPr>
        <p:spPr>
          <a:xfrm rot="16200000" flipH="1">
            <a:off x="2411760" y="4800600"/>
            <a:ext cx="1487016" cy="140568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>
            <a:stCxn id="10" idx="2"/>
            <a:endCxn id="7" idx="0"/>
          </p:cNvCxnSpPr>
          <p:nvPr/>
        </p:nvCxnSpPr>
        <p:spPr>
          <a:xfrm rot="10800000" flipV="1">
            <a:off x="3682752" y="3670176"/>
            <a:ext cx="550912" cy="1487016"/>
          </a:xfrm>
          <a:prstGeom prst="bentConnector2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>
            <a:stCxn id="10" idx="4"/>
          </p:cNvCxnSpPr>
          <p:nvPr/>
        </p:nvCxnSpPr>
        <p:spPr>
          <a:xfrm rot="16200000" flipH="1">
            <a:off x="4584576" y="4233664"/>
            <a:ext cx="885800" cy="673224"/>
          </a:xfrm>
          <a:prstGeom prst="bentConnector3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3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Méthode éléments finis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7584" y="2852936"/>
            <a:ext cx="4096186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Systèmes de très grande taille</a:t>
            </a:r>
          </a:p>
          <a:p>
            <a:endParaRPr lang="fr-FR" dirty="0"/>
          </a:p>
          <a:p>
            <a:r>
              <a:rPr lang="fr-FR" dirty="0" smtClean="0"/>
              <a:t>Matrices très creuses (ex: EDP elliptiques)</a:t>
            </a:r>
          </a:p>
          <a:p>
            <a:endParaRPr lang="fr-FR" dirty="0"/>
          </a:p>
          <a:p>
            <a:r>
              <a:rPr lang="fr-FR" dirty="0" smtClean="0"/>
              <a:t>Méthodes directes mais spécifiques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8" y="5589240"/>
            <a:ext cx="680013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Lien entre matrice creuse et décomposition de taille bornée du graphe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Raisonnement quasi sans appel ….</a:t>
            </a:r>
            <a:endParaRPr lang="fr-F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2492896"/>
            <a:ext cx="8749062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1) Le calcul de la fonction de partition </a:t>
            </a:r>
            <a:r>
              <a:rPr lang="fr-FR" sz="2400" i="1" dirty="0" smtClean="0"/>
              <a:t>Z</a:t>
            </a:r>
            <a:r>
              <a:rPr lang="fr-FR" sz="2400" dirty="0" smtClean="0"/>
              <a:t> pour un graphe quelconque </a:t>
            </a:r>
          </a:p>
          <a:p>
            <a:r>
              <a:rPr lang="fr-FR" sz="2400" dirty="0" smtClean="0"/>
              <a:t>est un problème NP-dur</a:t>
            </a:r>
          </a:p>
          <a:p>
            <a:endParaRPr lang="fr-FR" sz="2400" dirty="0"/>
          </a:p>
          <a:p>
            <a:endParaRPr lang="fr-FR" sz="2400" dirty="0" smtClean="0"/>
          </a:p>
          <a:p>
            <a:r>
              <a:rPr lang="fr-FR" sz="2400" dirty="0" smtClean="0"/>
              <a:t>2) </a:t>
            </a:r>
            <a:r>
              <a:rPr lang="fr-FR" sz="2400" dirty="0" smtClean="0">
                <a:sym typeface="Symbol"/>
              </a:rPr>
              <a:t> </a:t>
            </a:r>
            <a:r>
              <a:rPr lang="fr-FR" sz="2400" dirty="0" smtClean="0"/>
              <a:t>Espoir de trouver un algorithme en temps polynomial : quasi </a:t>
            </a:r>
            <a:r>
              <a:rPr lang="fr-FR" sz="2400" dirty="0" smtClean="0">
                <a:sym typeface="Symbol"/>
              </a:rPr>
              <a:t></a:t>
            </a:r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r>
              <a:rPr lang="fr-FR" sz="2400" dirty="0" smtClean="0"/>
              <a:t>3) </a:t>
            </a:r>
            <a:r>
              <a:rPr lang="fr-FR" sz="2400" dirty="0" smtClean="0">
                <a:sym typeface="Symbol"/>
              </a:rPr>
              <a:t> (quasi) f</a:t>
            </a:r>
            <a:r>
              <a:rPr lang="fr-FR" sz="2400" dirty="0" smtClean="0"/>
              <a:t>in de l’exposé </a:t>
            </a:r>
            <a:endParaRPr lang="fr-FR" sz="2400" dirty="0"/>
          </a:p>
        </p:txBody>
      </p:sp>
      <p:pic>
        <p:nvPicPr>
          <p:cNvPr id="12293" name="Picture 5" descr="http://upload.wikimedia.org/wikipedia/commons/thumb/a/a0/P_np_np-complete_np-hard.svg/300px-P_np_np-complete_np-har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16" y="4725144"/>
            <a:ext cx="2857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Deux directions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772816"/>
            <a:ext cx="7125540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Il existe une théorie générale pour les graphes de largeur </a:t>
            </a:r>
            <a:r>
              <a:rPr lang="fr-FR" i="1" dirty="0" smtClean="0"/>
              <a:t>k</a:t>
            </a:r>
          </a:p>
          <a:p>
            <a:r>
              <a:rPr lang="fr-FR" i="1" dirty="0"/>
              <a:t>	</a:t>
            </a:r>
            <a:r>
              <a:rPr lang="fr-FR" i="1" dirty="0" smtClean="0"/>
              <a:t>lien entre largeur et « puissance » en programmation dynamique</a:t>
            </a:r>
          </a:p>
          <a:p>
            <a:r>
              <a:rPr lang="fr-FR" i="1" dirty="0"/>
              <a:t>	</a:t>
            </a:r>
            <a:r>
              <a:rPr lang="fr-FR" i="1" dirty="0" smtClean="0"/>
              <a:t>	calcul de Z, marginales, </a:t>
            </a:r>
            <a:r>
              <a:rPr lang="fr-FR" i="1" dirty="0" err="1" smtClean="0"/>
              <a:t>etc</a:t>
            </a:r>
            <a:r>
              <a:rPr lang="fr-FR" i="1" dirty="0" smtClean="0"/>
              <a:t> …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Directions à explorer :</a:t>
            </a:r>
          </a:p>
          <a:p>
            <a:endParaRPr lang="fr-FR" dirty="0" smtClean="0"/>
          </a:p>
          <a:p>
            <a:r>
              <a:rPr lang="fr-FR" dirty="0" smtClean="0"/>
              <a:t>Direction 1 : Méthodes approchées : </a:t>
            </a:r>
            <a:r>
              <a:rPr lang="fr-FR" dirty="0" err="1" smtClean="0"/>
              <a:t>loopy</a:t>
            </a:r>
            <a:r>
              <a:rPr lang="fr-FR" dirty="0" smtClean="0"/>
              <a:t> </a:t>
            </a:r>
            <a:r>
              <a:rPr lang="fr-FR" dirty="0" err="1" smtClean="0"/>
              <a:t>transfer</a:t>
            </a:r>
            <a:r>
              <a:rPr lang="fr-FR" dirty="0" smtClean="0"/>
              <a:t> matrix</a:t>
            </a:r>
          </a:p>
          <a:p>
            <a:endParaRPr lang="fr-FR" dirty="0" smtClean="0"/>
          </a:p>
          <a:p>
            <a:r>
              <a:rPr lang="fr-FR" dirty="0" smtClean="0"/>
              <a:t>Direction 2 : Méthodes directes sur problèmes spécifique : </a:t>
            </a:r>
          </a:p>
          <a:p>
            <a:r>
              <a:rPr lang="fr-FR" dirty="0" smtClean="0"/>
              <a:t>                       une partie seulement des graphe de largeur </a:t>
            </a:r>
            <a:r>
              <a:rPr lang="fr-FR" i="1" dirty="0" smtClean="0"/>
              <a:t>k</a:t>
            </a:r>
          </a:p>
          <a:p>
            <a:endParaRPr lang="fr-FR" i="1" dirty="0"/>
          </a:p>
          <a:p>
            <a:r>
              <a:rPr lang="fr-FR" i="1" dirty="0" smtClean="0"/>
              <a:t>		</a:t>
            </a:r>
            <a:r>
              <a:rPr lang="fr-FR" dirty="0" smtClean="0"/>
              <a:t>Graphes série-parallèle (</a:t>
            </a:r>
            <a:r>
              <a:rPr lang="fr-FR" i="1" dirty="0" smtClean="0"/>
              <a:t>k = 2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		Grilles 2D et éléments finis ? (</a:t>
            </a:r>
            <a:r>
              <a:rPr lang="fr-FR" dirty="0" smtClean="0">
                <a:sym typeface="ZapfDingbats"/>
              </a:rPr>
              <a:t> </a:t>
            </a:r>
            <a:r>
              <a:rPr lang="fr-FR" dirty="0" smtClean="0"/>
              <a:t>largeur </a:t>
            </a:r>
            <a:r>
              <a:rPr lang="fr-FR" i="1" dirty="0" smtClean="0"/>
              <a:t>n &gt;&gt; 1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88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Si c’est le cas ….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55576" y="2780928"/>
            <a:ext cx="7526869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On arrête de travailler avec des nombres réels</a:t>
            </a:r>
          </a:p>
          <a:p>
            <a:endParaRPr lang="fr-FR" sz="2800" dirty="0"/>
          </a:p>
          <a:p>
            <a:r>
              <a:rPr lang="fr-FR" sz="2800" dirty="0" smtClean="0"/>
              <a:t>Et on ne fait que des mathématiques discrètes  …</a:t>
            </a:r>
          </a:p>
          <a:p>
            <a:endParaRPr lang="fr-FR" sz="2800" dirty="0"/>
          </a:p>
          <a:p>
            <a:r>
              <a:rPr lang="fr-FR" sz="2800" dirty="0"/>
              <a:t>c</a:t>
            </a:r>
            <a:r>
              <a:rPr lang="fr-FR" sz="2800" dirty="0" smtClean="0"/>
              <a:t>ar ….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742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37547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Le nombre </a:t>
            </a:r>
            <a:r>
              <a:rPr lang="fr-FR" dirty="0">
                <a:latin typeface="Symbol" pitchFamily="18" charset="2"/>
              </a:rPr>
              <a:t>W</a:t>
            </a:r>
            <a:r>
              <a:rPr lang="fr-FR" dirty="0" smtClean="0"/>
              <a:t> de </a:t>
            </a:r>
            <a:r>
              <a:rPr lang="fr-FR" dirty="0" err="1" smtClean="0"/>
              <a:t>Chaitin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95936" y="332656"/>
            <a:ext cx="5112568" cy="5909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smtClean="0"/>
              <a:t>Définition de </a:t>
            </a:r>
            <a:r>
              <a:rPr lang="fr-FR" dirty="0" smtClean="0">
                <a:latin typeface="Symbol" pitchFamily="18" charset="2"/>
              </a:rPr>
              <a:t>W </a:t>
            </a:r>
            <a:r>
              <a:rPr lang="fr-FR" i="1" dirty="0" smtClean="0"/>
              <a:t>: </a:t>
            </a:r>
            <a:r>
              <a:rPr lang="fr-FR" dirty="0" smtClean="0"/>
              <a:t>Probabilité pour qu’un programme construit de façon aléatoire (suite de bits) s’arrête </a:t>
            </a:r>
          </a:p>
          <a:p>
            <a:endParaRPr lang="fr-FR" dirty="0"/>
          </a:p>
          <a:p>
            <a:r>
              <a:rPr lang="fr-FR" i="1" dirty="0" smtClean="0"/>
              <a:t>Définition :</a:t>
            </a:r>
            <a:r>
              <a:rPr lang="fr-FR" dirty="0" smtClean="0"/>
              <a:t> un mot </a:t>
            </a:r>
            <a:r>
              <a:rPr lang="fr-FR" i="1" dirty="0" smtClean="0"/>
              <a:t>a</a:t>
            </a:r>
            <a:r>
              <a:rPr lang="fr-FR" i="1" baseline="-25000" dirty="0" smtClean="0"/>
              <a:t>1</a:t>
            </a:r>
            <a:r>
              <a:rPr lang="fr-FR" i="1" dirty="0" smtClean="0"/>
              <a:t>a</a:t>
            </a:r>
            <a:r>
              <a:rPr lang="fr-FR" i="1" baseline="-25000" dirty="0" smtClean="0"/>
              <a:t>2</a:t>
            </a:r>
            <a:r>
              <a:rPr lang="fr-FR" i="1" dirty="0" smtClean="0"/>
              <a:t>…a</a:t>
            </a:r>
            <a:r>
              <a:rPr lang="fr-FR" i="1" baseline="-25000" dirty="0" smtClean="0"/>
              <a:t>n</a:t>
            </a:r>
            <a:r>
              <a:rPr lang="fr-FR" i="1" dirty="0" smtClean="0"/>
              <a:t>…</a:t>
            </a:r>
            <a:r>
              <a:rPr lang="fr-FR" dirty="0" smtClean="0"/>
              <a:t> est aléatoire si et seulement s'il n'existe pas d'algorithme sensiblement plus petit sa taille pour le générer </a:t>
            </a:r>
          </a:p>
          <a:p>
            <a:r>
              <a:rPr lang="fr-FR" dirty="0" smtClean="0"/>
              <a:t>( </a:t>
            </a:r>
            <a:r>
              <a:rPr lang="fr-FR" i="1" dirty="0" smtClean="0"/>
              <a:t>n </a:t>
            </a:r>
            <a:r>
              <a:rPr lang="fr-FR" i="1" dirty="0" smtClean="0">
                <a:sym typeface="Symbol"/>
              </a:rPr>
              <a:t></a:t>
            </a:r>
            <a:r>
              <a:rPr lang="fr-FR" i="1" dirty="0" smtClean="0"/>
              <a:t> 1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i="1" dirty="0" smtClean="0"/>
              <a:t>Lemme : </a:t>
            </a:r>
            <a:r>
              <a:rPr lang="fr-FR" dirty="0" smtClean="0"/>
              <a:t>un nombre dont l’écriture décimale est aléatoire n’est pas calculable.</a:t>
            </a:r>
          </a:p>
          <a:p>
            <a:endParaRPr lang="fr-FR" dirty="0"/>
          </a:p>
          <a:p>
            <a:r>
              <a:rPr lang="fr-FR" i="1" dirty="0" smtClean="0"/>
              <a:t>Propriété :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W </a:t>
            </a:r>
            <a:r>
              <a:rPr lang="fr-FR" dirty="0" smtClean="0">
                <a:latin typeface="+mj-lt"/>
              </a:rPr>
              <a:t>est aléatoire (</a:t>
            </a:r>
            <a:r>
              <a:rPr lang="fr-FR" dirty="0" err="1" smtClean="0">
                <a:latin typeface="+mj-lt"/>
              </a:rPr>
              <a:t>Chaitin</a:t>
            </a:r>
            <a:r>
              <a:rPr lang="fr-FR" dirty="0" smtClean="0">
                <a:latin typeface="+mj-lt"/>
              </a:rPr>
              <a:t>), il n’est pas calculable.</a:t>
            </a:r>
          </a:p>
          <a:p>
            <a:endParaRPr lang="fr-FR" dirty="0">
              <a:latin typeface="+mj-lt"/>
            </a:endParaRPr>
          </a:p>
          <a:p>
            <a:r>
              <a:rPr lang="fr-FR" i="1" dirty="0" smtClean="0">
                <a:latin typeface="+mj-lt"/>
              </a:rPr>
              <a:t>Lemme :</a:t>
            </a:r>
            <a:r>
              <a:rPr lang="fr-FR" dirty="0" smtClean="0">
                <a:latin typeface="+mj-lt"/>
              </a:rPr>
              <a:t> Presque tous les réels sont non calculables :   Les nombres calculables sont dénombrables, et sont négligeables dans R.</a:t>
            </a:r>
          </a:p>
          <a:p>
            <a:endParaRPr lang="fr-FR" dirty="0">
              <a:latin typeface="+mj-lt"/>
            </a:endParaRPr>
          </a:p>
          <a:p>
            <a:r>
              <a:rPr lang="fr-FR" i="1" dirty="0"/>
              <a:t>Indice :</a:t>
            </a:r>
            <a:r>
              <a:rPr lang="fr-FR" dirty="0"/>
              <a:t> Analogie entre les réels (séries formelles, non dénombrables) et les polynômes à coefficients entiers  (dénombrables)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5242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6453336"/>
            <a:ext cx="297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Formule à revoir (trop rapide)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17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Et pourtant …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2420888"/>
            <a:ext cx="8469691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On fait des maths et des calculs sur les réels …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>
                <a:sym typeface="Symbol"/>
              </a:rPr>
              <a:t> </a:t>
            </a:r>
            <a:r>
              <a:rPr lang="fr-FR" dirty="0" smtClean="0"/>
              <a:t>On peut faire des maths et des calculs sur les graphes généraux ?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C00000"/>
                </a:solidFill>
              </a:rPr>
              <a:t>Approximations  : </a:t>
            </a:r>
            <a:r>
              <a:rPr lang="fr-FR" dirty="0" smtClean="0"/>
              <a:t>Quelle </a:t>
            </a:r>
            <a:r>
              <a:rPr lang="fr-FR" i="1" dirty="0" smtClean="0">
                <a:solidFill>
                  <a:srgbClr val="C00000"/>
                </a:solidFill>
              </a:rPr>
              <a:t>densité</a:t>
            </a:r>
            <a:r>
              <a:rPr lang="fr-FR" dirty="0" smtClean="0"/>
              <a:t> des graphes où Z est calculable en temps polynomial ?</a:t>
            </a:r>
          </a:p>
          <a:p>
            <a:endParaRPr lang="fr-FR" dirty="0"/>
          </a:p>
          <a:p>
            <a:r>
              <a:rPr lang="fr-FR" dirty="0" smtClean="0"/>
              <a:t>Quelle </a:t>
            </a:r>
            <a:r>
              <a:rPr lang="fr-FR" i="1" dirty="0" smtClean="0">
                <a:solidFill>
                  <a:srgbClr val="C00000"/>
                </a:solidFill>
              </a:rPr>
              <a:t>distance entre graphes </a:t>
            </a:r>
            <a:r>
              <a:rPr lang="fr-FR" dirty="0" smtClean="0"/>
              <a:t>?</a:t>
            </a:r>
          </a:p>
          <a:p>
            <a:endParaRPr lang="fr-FR" dirty="0"/>
          </a:p>
          <a:p>
            <a:r>
              <a:rPr lang="fr-FR" dirty="0" smtClean="0"/>
              <a:t>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514475"/>
            <a:ext cx="3733800" cy="3829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Un peu plus qu’une analogie …</a:t>
            </a:r>
            <a:endParaRPr lang="fr-FR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2348880"/>
            <a:ext cx="8810425" cy="3139321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Un mot aléatoire ne peut être généré que par l’</a:t>
            </a:r>
            <a:r>
              <a:rPr lang="fr-FR" u="sng" dirty="0" smtClean="0">
                <a:solidFill>
                  <a:srgbClr val="C00000"/>
                </a:solidFill>
              </a:rPr>
              <a:t>énumération</a:t>
            </a:r>
            <a:r>
              <a:rPr lang="fr-FR" dirty="0" smtClean="0"/>
              <a:t> de ses lettres</a:t>
            </a:r>
          </a:p>
          <a:p>
            <a:endParaRPr lang="fr-FR" dirty="0"/>
          </a:p>
          <a:p>
            <a:r>
              <a:rPr lang="fr-FR" dirty="0" smtClean="0"/>
              <a:t>Les </a:t>
            </a:r>
            <a:r>
              <a:rPr lang="fr-FR" i="1" dirty="0" smtClean="0"/>
              <a:t>n</a:t>
            </a:r>
            <a:r>
              <a:rPr lang="fr-FR" dirty="0" smtClean="0"/>
              <a:t> premières décimales d’un nombre aléatoire ne peuvent être calculées </a:t>
            </a:r>
          </a:p>
          <a:p>
            <a:r>
              <a:rPr lang="fr-FR" dirty="0" smtClean="0"/>
              <a:t>par un programme sensiblement plus court que </a:t>
            </a:r>
            <a:r>
              <a:rPr lang="fr-FR" i="1" dirty="0" smtClean="0"/>
              <a:t>n </a:t>
            </a:r>
            <a:r>
              <a:rPr lang="fr-FR" dirty="0" smtClean="0"/>
              <a:t>: on les obtient aussi efficacement </a:t>
            </a:r>
          </a:p>
          <a:p>
            <a:r>
              <a:rPr lang="fr-FR" dirty="0" smtClean="0"/>
              <a:t>par </a:t>
            </a:r>
            <a:r>
              <a:rPr lang="fr-FR" u="sng" dirty="0" smtClean="0">
                <a:solidFill>
                  <a:srgbClr val="C00000"/>
                </a:solidFill>
              </a:rPr>
              <a:t>énumération</a:t>
            </a:r>
            <a:r>
              <a:rPr lang="fr-FR" dirty="0" smtClean="0"/>
              <a:t> (c’est pire pour </a:t>
            </a:r>
            <a:r>
              <a:rPr lang="fr-FR" dirty="0" smtClean="0">
                <a:latin typeface="Symbol" pitchFamily="18" charset="2"/>
              </a:rPr>
              <a:t>W) </a:t>
            </a:r>
            <a:r>
              <a:rPr lang="fr-FR" dirty="0" smtClean="0"/>
              <a:t>: on ne pourra jamais connaitre la millionième décimale</a:t>
            </a:r>
          </a:p>
          <a:p>
            <a:r>
              <a:rPr lang="fr-FR" dirty="0"/>
              <a:t>d</a:t>
            </a:r>
            <a:r>
              <a:rPr lang="fr-FR" dirty="0" smtClean="0"/>
              <a:t>e la plupart des nombres. </a:t>
            </a:r>
          </a:p>
          <a:p>
            <a:endParaRPr lang="fr-FR" dirty="0"/>
          </a:p>
          <a:p>
            <a:r>
              <a:rPr lang="fr-FR" dirty="0" smtClean="0"/>
              <a:t>La fonction de partition d’un graphe à </a:t>
            </a:r>
            <a:r>
              <a:rPr lang="fr-FR" i="1" dirty="0" smtClean="0"/>
              <a:t>n</a:t>
            </a:r>
            <a:r>
              <a:rPr lang="fr-FR" dirty="0" smtClean="0"/>
              <a:t> nœuds ne peut être calculée par un </a:t>
            </a:r>
          </a:p>
          <a:p>
            <a:r>
              <a:rPr lang="fr-FR" dirty="0" smtClean="0"/>
              <a:t>programme sensiblement plus court que l’</a:t>
            </a:r>
            <a:r>
              <a:rPr lang="fr-FR" u="sng" dirty="0" smtClean="0">
                <a:solidFill>
                  <a:srgbClr val="C00000"/>
                </a:solidFill>
              </a:rPr>
              <a:t>énumération</a:t>
            </a:r>
            <a:r>
              <a:rPr lang="fr-FR" dirty="0" smtClean="0"/>
              <a:t> des états conjoints des nœuds et </a:t>
            </a:r>
          </a:p>
          <a:p>
            <a:r>
              <a:rPr lang="fr-FR" dirty="0" smtClean="0"/>
              <a:t>la somme des états y afférant (ou le max, ou toute autre fonction).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7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7505</TotalTime>
  <Words>905</Words>
  <Application>Microsoft Office PowerPoint</Application>
  <PresentationFormat>Affichage à l'écran (4:3)</PresentationFormat>
  <Paragraphs>192</Paragraphs>
  <Slides>40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Deux ou trois choses sur les graphes constructibles</vt:lpstr>
      <vt:lpstr>Fonction  de partition</vt:lpstr>
      <vt:lpstr>Quelques mots  sur la complexité …</vt:lpstr>
      <vt:lpstr>Raisonnement quasi sans appel ….</vt:lpstr>
      <vt:lpstr>Si c’est le cas ….</vt:lpstr>
      <vt:lpstr>Le nombre W de Chaitin</vt:lpstr>
      <vt:lpstr>Et pourtant … </vt:lpstr>
      <vt:lpstr>Présentation PowerPoint</vt:lpstr>
      <vt:lpstr>Un peu plus qu’une analogie …</vt:lpstr>
      <vt:lpstr>Une approche de la question …</vt:lpstr>
      <vt:lpstr>Exemples</vt:lpstr>
      <vt:lpstr>Décomposition d’un graphe</vt:lpstr>
      <vt:lpstr>Un résultat classique et général</vt:lpstr>
      <vt:lpstr>Décomposition</vt:lpstr>
      <vt:lpstr>Décomposition</vt:lpstr>
      <vt:lpstr>Arbre de décomposition</vt:lpstr>
      <vt:lpstr>Largeur d’un arbre de décomposition</vt:lpstr>
      <vt:lpstr>Largeur d’un arbre de décomposition</vt:lpstr>
      <vt:lpstr>Largeur d’un arbre de décomposition</vt:lpstr>
      <vt:lpstr>Graphes chordaux</vt:lpstr>
      <vt:lpstr>Graphes chordaux</vt:lpstr>
      <vt:lpstr>Mieux …</vt:lpstr>
      <vt:lpstr>Graphes Série-Parallèles</vt:lpstr>
      <vt:lpstr>Deux opérations élémentaires ….</vt:lpstr>
      <vt:lpstr>… qui se combinent 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Note …</vt:lpstr>
      <vt:lpstr>Présentation PowerPoint</vt:lpstr>
      <vt:lpstr>Présentation PowerPoint</vt:lpstr>
      <vt:lpstr>Question ouverte …</vt:lpstr>
      <vt:lpstr>Autre perspective …</vt:lpstr>
      <vt:lpstr>Approche par graphes de « facteurs »</vt:lpstr>
      <vt:lpstr>Méthode éléments finis</vt:lpstr>
      <vt:lpstr>Deux directions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Deux ou trois choses sur les graphes constructibles</dc:title>
  <dc:creator>Alain</dc:creator>
  <cp:lastModifiedBy>Alain</cp:lastModifiedBy>
  <cp:revision>80</cp:revision>
  <dcterms:created xsi:type="dcterms:W3CDTF">2013-05-12T06:16:18Z</dcterms:created>
  <dcterms:modified xsi:type="dcterms:W3CDTF">2013-05-17T11:24:59Z</dcterms:modified>
</cp:coreProperties>
</file>