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319" r:id="rId3"/>
    <p:sldId id="312" r:id="rId4"/>
    <p:sldId id="322" r:id="rId5"/>
    <p:sldId id="324" r:id="rId6"/>
    <p:sldId id="268" r:id="rId7"/>
    <p:sldId id="271" r:id="rId8"/>
    <p:sldId id="273" r:id="rId9"/>
    <p:sldId id="320" r:id="rId10"/>
    <p:sldId id="274" r:id="rId11"/>
    <p:sldId id="275" r:id="rId12"/>
    <p:sldId id="276" r:id="rId13"/>
    <p:sldId id="288" r:id="rId14"/>
    <p:sldId id="287" r:id="rId15"/>
    <p:sldId id="325" r:id="rId16"/>
    <p:sldId id="326" r:id="rId17"/>
    <p:sldId id="318" r:id="rId18"/>
    <p:sldId id="296" r:id="rId19"/>
    <p:sldId id="298" r:id="rId20"/>
    <p:sldId id="299" r:id="rId21"/>
    <p:sldId id="302" r:id="rId22"/>
    <p:sldId id="321" r:id="rId23"/>
    <p:sldId id="309" r:id="rId24"/>
    <p:sldId id="308" r:id="rId25"/>
    <p:sldId id="310" r:id="rId26"/>
    <p:sldId id="306" r:id="rId27"/>
    <p:sldId id="311" r:id="rId28"/>
    <p:sldId id="313" r:id="rId29"/>
    <p:sldId id="339" r:id="rId30"/>
    <p:sldId id="340" r:id="rId31"/>
    <p:sldId id="341" r:id="rId32"/>
    <p:sldId id="314" r:id="rId33"/>
    <p:sldId id="327" r:id="rId34"/>
    <p:sldId id="315" r:id="rId35"/>
    <p:sldId id="333" r:id="rId36"/>
    <p:sldId id="334" r:id="rId37"/>
    <p:sldId id="335" r:id="rId38"/>
    <p:sldId id="316" r:id="rId39"/>
    <p:sldId id="317" r:id="rId40"/>
    <p:sldId id="283" r:id="rId41"/>
    <p:sldId id="286" r:id="rId42"/>
    <p:sldId id="336" r:id="rId43"/>
    <p:sldId id="337" r:id="rId44"/>
    <p:sldId id="338" r:id="rId4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62" autoAdjust="0"/>
    <p:restoredTop sz="87890" autoAdjust="0"/>
  </p:normalViewPr>
  <p:slideViewPr>
    <p:cSldViewPr>
      <p:cViewPr>
        <p:scale>
          <a:sx n="70" d="100"/>
          <a:sy n="70" d="100"/>
        </p:scale>
        <p:origin x="-13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CCA38-BDF3-4B4E-B61E-E137EFC9C48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70075-EA0E-4631-B30D-010EC3DE78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Processus Gaussien : généralisation de Gaussien </a:t>
            </a:r>
            <a:r>
              <a:rPr lang="fr-FR" dirty="0" err="1" smtClean="0"/>
              <a:t>multivarié</a:t>
            </a:r>
            <a:r>
              <a:rPr lang="fr-FR" dirty="0" smtClean="0"/>
              <a:t> où l’on considère</a:t>
            </a:r>
            <a:r>
              <a:rPr lang="fr-FR" baseline="0" dirty="0" smtClean="0"/>
              <a:t> une infinité de variable (par exemple sur R2). Et qui a pour propriété que tous sous ensemble finit de variables suivent une </a:t>
            </a:r>
            <a:r>
              <a:rPr lang="fr-FR" baseline="0" smtClean="0"/>
              <a:t>loi Gaussienne.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Processus Gaussien : généralisation de Gaussien </a:t>
            </a:r>
            <a:r>
              <a:rPr lang="fr-FR" dirty="0" err="1" smtClean="0"/>
              <a:t>multivarié</a:t>
            </a:r>
            <a:r>
              <a:rPr lang="fr-FR" dirty="0" smtClean="0"/>
              <a:t> où l’on considère</a:t>
            </a:r>
            <a:r>
              <a:rPr lang="fr-FR" baseline="0" dirty="0" smtClean="0"/>
              <a:t> une infinité de variable (par exemple sur R2). Et qui a pour propriété que tous sous ensemble finit de variables suivent une loi Gaussienne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Dire un mot sur les autres solutions d’apprentissage par renforcement: on veut faire les calculs lourds </a:t>
            </a:r>
            <a:r>
              <a:rPr lang="fr-FR" baseline="0" dirty="0" err="1" smtClean="0"/>
              <a:t>off-line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Remplacer</a:t>
            </a:r>
            <a:r>
              <a:rPr lang="fr-FR" baseline="0" dirty="0" smtClean="0"/>
              <a:t> l’</a:t>
            </a:r>
            <a:r>
              <a:rPr lang="fr-FR" baseline="0" dirty="0" err="1" smtClean="0"/>
              <a:t>esperance</a:t>
            </a:r>
            <a:r>
              <a:rPr lang="fr-FR" baseline="0" dirty="0" smtClean="0"/>
              <a:t> par une phrase</a:t>
            </a:r>
          </a:p>
          <a:p>
            <a:r>
              <a:rPr lang="fr-FR" baseline="0" dirty="0" smtClean="0"/>
              <a:t>L’</a:t>
            </a:r>
            <a:r>
              <a:rPr lang="fr-FR" baseline="0" dirty="0" err="1" smtClean="0"/>
              <a:t>ecrire</a:t>
            </a:r>
            <a:r>
              <a:rPr lang="fr-FR" baseline="0" dirty="0" smtClean="0"/>
              <a:t> pour le cas du </a:t>
            </a:r>
            <a:r>
              <a:rPr lang="fr-FR" baseline="0" dirty="0" err="1" smtClean="0"/>
              <a:t>sampling</a:t>
            </a:r>
            <a:r>
              <a:rPr lang="fr-FR" baseline="0" dirty="0" smtClean="0"/>
              <a:t>, plus de </a:t>
            </a:r>
            <a:r>
              <a:rPr lang="fr-FR" baseline="0" dirty="0" err="1" smtClean="0"/>
              <a:t>rewards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intermediaires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Changer titre? Alternative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Definir</a:t>
            </a:r>
            <a:r>
              <a:rPr lang="fr-FR" dirty="0" smtClean="0"/>
              <a:t> les </a:t>
            </a:r>
            <a:r>
              <a:rPr lang="fr-FR" dirty="0" err="1" smtClean="0"/>
              <a:t>features</a:t>
            </a:r>
            <a:r>
              <a:rPr lang="fr-FR" baseline="0" dirty="0" smtClean="0"/>
              <a:t> ici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63.5% en respectant </a:t>
            </a:r>
            <a:r>
              <a:rPr lang="fr-FR" smtClean="0"/>
              <a:t>les proportions LSDP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63.5% en respectant </a:t>
            </a:r>
            <a:r>
              <a:rPr lang="fr-FR" smtClean="0"/>
              <a:t>les proportions LSDP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63.5% en respectant </a:t>
            </a:r>
            <a:r>
              <a:rPr lang="fr-FR" smtClean="0"/>
              <a:t>les proportions LSDP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interested</a:t>
            </a:r>
            <a:r>
              <a:rPr lang="fr-FR" dirty="0" smtClean="0"/>
              <a:t> on</a:t>
            </a:r>
          </a:p>
          <a:p>
            <a:r>
              <a:rPr lang="fr-FR" dirty="0" err="1" smtClean="0"/>
              <a:t>Because</a:t>
            </a:r>
            <a:r>
              <a:rPr lang="fr-FR" dirty="0" smtClean="0"/>
              <a:t> of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supposera que l’on ne dispose pas d’échantillonnage initial,</a:t>
            </a:r>
            <a:r>
              <a:rPr lang="fr-FR" baseline="0" dirty="0" smtClean="0"/>
              <a:t> c’est-à-dire que A1=delta1</a:t>
            </a:r>
          </a:p>
          <a:p>
            <a:r>
              <a:rPr lang="fr-FR" baseline="0" dirty="0" smtClean="0"/>
              <a:t>Changer titre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9C726-6B60-4402-9BC8-49920C3FB2B8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supposera que l’on ne dispose pas d’échantillonnage initial,</a:t>
            </a:r>
            <a:r>
              <a:rPr lang="fr-FR" baseline="0" dirty="0" smtClean="0"/>
              <a:t> c’est-à-dire que A1=delta1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9C726-6B60-4402-9BC8-49920C3FB2B8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supposera que l’on ne dispose pas d’échantillonnage initial,</a:t>
            </a:r>
            <a:r>
              <a:rPr lang="fr-FR" baseline="0" dirty="0" smtClean="0"/>
              <a:t> c’est-à-dire que A1=delta1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9C726-6B60-4402-9BC8-49920C3FB2B8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!!!!!!!!!!!!!!!!!!!!!!!!!!!!!!!!!!!!!!!!!!!!!!!!!!!!!!   CHANGER LA DEFINITION DE LA POLITIQUE </a:t>
            </a:r>
            <a:r>
              <a:rPr lang="fr-FR" smtClean="0"/>
              <a:t>OPTIMALE  !!</a:t>
            </a:r>
          </a:p>
          <a:p>
            <a:r>
              <a:rPr lang="fr-FR" smtClean="0"/>
              <a:t>!!!!!!!!!!!!!!!!!!!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Processus Gaussien : généralisation de Gaussien </a:t>
            </a:r>
            <a:r>
              <a:rPr lang="fr-FR" dirty="0" err="1" smtClean="0"/>
              <a:t>multivarié</a:t>
            </a:r>
            <a:r>
              <a:rPr lang="fr-FR" dirty="0" smtClean="0"/>
              <a:t> où l’on considère</a:t>
            </a:r>
            <a:r>
              <a:rPr lang="fr-FR" baseline="0" dirty="0" smtClean="0"/>
              <a:t> une infinité de variable (par exemple sur R2). Et qui a pour propriété que tous sous ensemble finit de variables suivent une loi Gaussienne.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0075-EA0E-4631-B30D-010EC3DE78E6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739750-346E-43CF-B94E-A523E34882CF}" type="datetimeFigureOut">
              <a:rPr lang="fr-FR" smtClean="0"/>
              <a:pPr/>
              <a:t>06/06/2012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5A3F4D9-EFBD-4AF2-BE73-272D58648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gif"/><Relationship Id="rId4" Type="http://schemas.openxmlformats.org/officeDocument/2006/relationships/image" Target="../media/image1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41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gif"/><Relationship Id="rId4" Type="http://schemas.openxmlformats.org/officeDocument/2006/relationships/image" Target="../media/image44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gif"/><Relationship Id="rId4" Type="http://schemas.openxmlformats.org/officeDocument/2006/relationships/image" Target="../media/image4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</a:t>
            </a:r>
            <a:r>
              <a:rPr lang="fr-FR" dirty="0" err="1" smtClean="0"/>
              <a:t>reinforcement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r>
              <a:rPr lang="fr-FR" dirty="0" smtClean="0"/>
              <a:t> for </a:t>
            </a:r>
            <a:r>
              <a:rPr lang="fr-FR" dirty="0" err="1" smtClean="0"/>
              <a:t>sampling</a:t>
            </a:r>
            <a:r>
              <a:rPr lang="fr-FR" dirty="0" smtClean="0"/>
              <a:t> design in Markov </a:t>
            </a:r>
            <a:r>
              <a:rPr lang="fr-FR" dirty="0" err="1" smtClean="0"/>
              <a:t>random</a:t>
            </a:r>
            <a:r>
              <a:rPr lang="fr-FR" dirty="0" smtClean="0"/>
              <a:t> </a:t>
            </a:r>
            <a:r>
              <a:rPr lang="fr-FR" dirty="0" err="1" smtClean="0"/>
              <a:t>fields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15900" y="4211088"/>
            <a:ext cx="8928100" cy="370736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Mathieu BONNEAU     Nathalie PEYRARD      Régis SABBADIN</a:t>
            </a: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INRA-MIA Toulouse</a:t>
            </a: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{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mbonneau,peyrard,sabbadin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}@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toulouse.inra.fr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MSTGA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Bordeaux, 7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</a:t>
            </a: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5496" y="270920"/>
            <a:ext cx="8229600" cy="1069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APPROACH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484784"/>
            <a:ext cx="81099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err="1" smtClean="0"/>
              <a:t>Find</a:t>
            </a:r>
            <a:r>
              <a:rPr lang="fr-FR" dirty="0" smtClean="0"/>
              <a:t> a distribution   </a:t>
            </a:r>
            <a:r>
              <a:rPr lang="fr-FR" spc="300" dirty="0" smtClean="0">
                <a:latin typeface="Cambria Math" pitchFamily="18" charset="0"/>
                <a:ea typeface="Cambria Math" pitchFamily="18" charset="0"/>
              </a:rPr>
              <a:t>ℙ 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describes</a:t>
            </a:r>
            <a:r>
              <a:rPr lang="fr-FR" dirty="0" smtClean="0"/>
              <a:t> the </a:t>
            </a:r>
            <a:r>
              <a:rPr lang="fr-FR" dirty="0" err="1" smtClean="0"/>
              <a:t>phenomenon</a:t>
            </a:r>
            <a:r>
              <a:rPr lang="fr-FR" dirty="0" smtClean="0"/>
              <a:t> 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r>
              <a:rPr lang="fr-FR" dirty="0" err="1" smtClean="0"/>
              <a:t>Define</a:t>
            </a:r>
            <a:r>
              <a:rPr lang="fr-FR" dirty="0" smtClean="0"/>
              <a:t> the value of  adaptive </a:t>
            </a:r>
            <a:r>
              <a:rPr lang="fr-FR" dirty="0" err="1" smtClean="0"/>
              <a:t>sampling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: </a:t>
            </a:r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err="1" smtClean="0"/>
              <a:t>Define</a:t>
            </a:r>
            <a:r>
              <a:rPr lang="fr-FR" dirty="0" smtClean="0"/>
              <a:t> </a:t>
            </a:r>
            <a:r>
              <a:rPr lang="fr-FR" dirty="0" err="1" smtClean="0"/>
              <a:t>approximate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 for </a:t>
            </a:r>
            <a:r>
              <a:rPr lang="fr-FR" dirty="0" err="1" smtClean="0"/>
              <a:t>finding</a:t>
            </a:r>
            <a:r>
              <a:rPr lang="fr-FR" dirty="0" smtClean="0"/>
              <a:t> </a:t>
            </a:r>
            <a:r>
              <a:rPr lang="fr-FR" dirty="0" err="1" smtClean="0"/>
              <a:t>near</a:t>
            </a:r>
            <a:r>
              <a:rPr lang="fr-FR" dirty="0" smtClean="0"/>
              <a:t> optimal </a:t>
            </a:r>
            <a:r>
              <a:rPr lang="fr-FR" dirty="0" err="1" smtClean="0"/>
              <a:t>policy</a:t>
            </a:r>
            <a:r>
              <a:rPr lang="fr-FR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/>
            <a:endParaRPr lang="fr-FR" dirty="0"/>
          </a:p>
          <a:p>
            <a:pPr marL="342900" indent="-342900"/>
            <a:r>
              <a:rPr lang="fr-FR" dirty="0" smtClean="0"/>
              <a:t> 			</a:t>
            </a:r>
            <a:endParaRPr lang="fr-FR" dirty="0"/>
          </a:p>
        </p:txBody>
      </p:sp>
      <p:pic>
        <p:nvPicPr>
          <p:cNvPr id="6" name="Image 5" descr="VPo_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306688"/>
            <a:ext cx="5753100" cy="914400"/>
          </a:xfrm>
          <a:prstGeom prst="rect">
            <a:avLst/>
          </a:prstGeom>
        </p:spPr>
      </p:pic>
      <p:pic>
        <p:nvPicPr>
          <p:cNvPr id="7" name="Image 6" descr="CodeCogsEq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5214950"/>
            <a:ext cx="3019425" cy="64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5496" y="270920"/>
            <a:ext cx="8229600" cy="1069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STATE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THE ART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052736"/>
            <a:ext cx="81764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Find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a distribution   </a:t>
            </a:r>
            <a:r>
              <a:rPr lang="fr-FR" spc="3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ℙ 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well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describes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the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phenomenon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under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study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800100" lvl="1" indent="-342900"/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Define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the value of adaptive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sampling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policy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Define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approximate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resolution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method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finding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near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optimal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policy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/>
            <a:endParaRPr lang="fr-FR" dirty="0"/>
          </a:p>
          <a:p>
            <a:pPr marL="342900" indent="-342900"/>
            <a:r>
              <a:rPr lang="fr-FR" dirty="0" smtClean="0"/>
              <a:t> 			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947936" y="1484784"/>
          <a:ext cx="686442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4064"/>
                <a:gridCol w="3240360"/>
              </a:tblGrid>
              <a:tr h="32276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 X </a:t>
                      </a:r>
                      <a:r>
                        <a:rPr lang="fr-FR" dirty="0" err="1" smtClean="0"/>
                        <a:t>continuous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random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vector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5710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spc="300" dirty="0" smtClean="0">
                          <a:latin typeface="Cambria Math" pitchFamily="18" charset="0"/>
                          <a:ea typeface="Cambria Math" pitchFamily="18" charset="0"/>
                        </a:rPr>
                        <a:t> ℙ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multivariate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Gaussian</a:t>
                      </a:r>
                      <a:r>
                        <a:rPr lang="fr-FR" dirty="0" smtClean="0"/>
                        <a:t> joint</a:t>
                      </a:r>
                      <a:r>
                        <a:rPr lang="fr-FR" baseline="0" dirty="0" smtClean="0"/>
                        <a:t> distribution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 7" descr="CodeCogsEq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356992"/>
            <a:ext cx="3888432" cy="432048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924272" y="3911456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Entropy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based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criterion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err="1" smtClean="0"/>
                        <a:t>Kriging</a:t>
                      </a:r>
                      <a:r>
                        <a:rPr lang="fr-FR" dirty="0" smtClean="0"/>
                        <a:t> variance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924272" y="6226512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err="1" smtClean="0"/>
                        <a:t>Greedy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algorithm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 11" descr="CodeCogsEq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5495944"/>
            <a:ext cx="3019425" cy="64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1052736"/>
            <a:ext cx="7943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Find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a distribution   </a:t>
            </a:r>
            <a:r>
              <a:rPr lang="fr-FR" spc="3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ℙ 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well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desribed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the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phenomenon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under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study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800100" lvl="1" indent="-342900"/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Define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the value of adaptive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sampling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policy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Define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approximate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resolution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method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finding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near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optimal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policy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/>
            <a:endParaRPr lang="fr-FR" dirty="0"/>
          </a:p>
          <a:p>
            <a:pPr marL="342900" indent="-342900"/>
            <a:r>
              <a:rPr lang="fr-FR" dirty="0" smtClean="0"/>
              <a:t> 			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947936" y="1484784"/>
          <a:ext cx="8016552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0088"/>
                <a:gridCol w="4176464"/>
              </a:tblGrid>
              <a:tr h="32276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X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continuous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random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vector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 X </a:t>
                      </a:r>
                      <a:r>
                        <a:rPr lang="fr-FR" dirty="0" err="1" smtClean="0"/>
                        <a:t>discrete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random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vector</a:t>
                      </a:r>
                      <a:endParaRPr lang="fr-FR" dirty="0"/>
                    </a:p>
                  </a:txBody>
                  <a:tcPr/>
                </a:tc>
              </a:tr>
              <a:tr h="55710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pc="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ℙ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multivariate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Gaussian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joint</a:t>
                      </a:r>
                      <a:r>
                        <a:rPr lang="fr-FR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distribution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spc="300" dirty="0" smtClean="0">
                          <a:latin typeface="Cambria Math" pitchFamily="18" charset="0"/>
                          <a:ea typeface="Cambria Math" pitchFamily="18" charset="0"/>
                        </a:rPr>
                        <a:t>ℙ </a:t>
                      </a:r>
                      <a:r>
                        <a:rPr lang="fr-FR" dirty="0" smtClean="0"/>
                        <a:t>Markov </a:t>
                      </a:r>
                      <a:r>
                        <a:rPr lang="fr-FR" dirty="0" err="1" smtClean="0"/>
                        <a:t>random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field</a:t>
                      </a:r>
                      <a:r>
                        <a:rPr lang="fr-FR" dirty="0" smtClean="0"/>
                        <a:t> distribution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924272" y="3911456"/>
          <a:ext cx="904832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75"/>
                <a:gridCol w="5112153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Entropy</a:t>
                      </a:r>
                      <a:r>
                        <a:rPr lang="fr-FR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based</a:t>
                      </a:r>
                      <a:r>
                        <a:rPr lang="fr-FR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criterions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Maximum </a:t>
                      </a:r>
                      <a:r>
                        <a:rPr lang="fr-FR" dirty="0" err="1" smtClean="0"/>
                        <a:t>Posterior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Marginals</a:t>
                      </a:r>
                      <a:r>
                        <a:rPr lang="fr-FR" baseline="0" dirty="0" smtClean="0"/>
                        <a:t> (MPM)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Kriging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variance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re 1"/>
          <p:cNvSpPr txBox="1">
            <a:spLocks/>
          </p:cNvSpPr>
          <p:nvPr/>
        </p:nvSpPr>
        <p:spPr>
          <a:xfrm>
            <a:off x="35496" y="270920"/>
            <a:ext cx="8229600" cy="1069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CONTRIBUTION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924272" y="6226512"/>
          <a:ext cx="760816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5760"/>
                <a:gridCol w="3672408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Greedy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algorithm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Reinforcement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learning</a:t>
                      </a:r>
                      <a:r>
                        <a:rPr lang="fr-FR" dirty="0" smtClean="0"/>
                        <a:t>             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Image 13" descr="CodeCogsEq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356992"/>
            <a:ext cx="3888432" cy="432048"/>
          </a:xfrm>
          <a:prstGeom prst="rect">
            <a:avLst/>
          </a:prstGeom>
        </p:spPr>
      </p:pic>
      <p:pic>
        <p:nvPicPr>
          <p:cNvPr id="11" name="Image 10" descr="CodeCogsEq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5424506"/>
            <a:ext cx="3019425" cy="64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1052736"/>
            <a:ext cx="7943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Find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a distribution   </a:t>
            </a:r>
            <a:r>
              <a:rPr lang="fr-FR" spc="3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ℙ 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well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desribed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the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phenomenon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under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study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800100" lvl="1" indent="-342900"/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Define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the value of adaptive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sampling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policy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Define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approximate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resolution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method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finding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near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optimal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policy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/>
            <a:endParaRPr lang="fr-FR" dirty="0"/>
          </a:p>
          <a:p>
            <a:pPr marL="342900" indent="-342900"/>
            <a:r>
              <a:rPr lang="fr-FR" dirty="0" smtClean="0"/>
              <a:t> 			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947936" y="1484784"/>
          <a:ext cx="8016552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0088"/>
                <a:gridCol w="4176464"/>
              </a:tblGrid>
              <a:tr h="32276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X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continuous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random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vector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 X </a:t>
                      </a:r>
                      <a:r>
                        <a:rPr lang="fr-FR" dirty="0" err="1" smtClean="0"/>
                        <a:t>discrete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random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vector</a:t>
                      </a:r>
                      <a:endParaRPr lang="fr-FR" dirty="0"/>
                    </a:p>
                  </a:txBody>
                  <a:tcPr/>
                </a:tc>
              </a:tr>
              <a:tr h="55710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pc="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ℙ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multivariate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Gaussian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joint</a:t>
                      </a:r>
                      <a:r>
                        <a:rPr lang="fr-FR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distribution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spc="300" dirty="0" smtClean="0">
                          <a:latin typeface="Cambria Math" pitchFamily="18" charset="0"/>
                          <a:ea typeface="Cambria Math" pitchFamily="18" charset="0"/>
                        </a:rPr>
                        <a:t>ℙ </a:t>
                      </a:r>
                      <a:r>
                        <a:rPr lang="fr-FR" dirty="0" smtClean="0"/>
                        <a:t>Markov </a:t>
                      </a:r>
                      <a:r>
                        <a:rPr lang="fr-FR" dirty="0" err="1" smtClean="0"/>
                        <a:t>random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field</a:t>
                      </a:r>
                      <a:r>
                        <a:rPr lang="fr-FR" dirty="0" smtClean="0"/>
                        <a:t> distribution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924272" y="3911456"/>
          <a:ext cx="904832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75"/>
                <a:gridCol w="5112153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Entropy</a:t>
                      </a:r>
                      <a:r>
                        <a:rPr lang="fr-FR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based</a:t>
                      </a:r>
                      <a:r>
                        <a:rPr lang="fr-FR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criterions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Maximum </a:t>
                      </a:r>
                      <a:r>
                        <a:rPr lang="fr-FR" dirty="0" err="1" smtClean="0"/>
                        <a:t>Posterior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Marginals</a:t>
                      </a:r>
                      <a:r>
                        <a:rPr lang="fr-FR" baseline="0" dirty="0" smtClean="0"/>
                        <a:t> (MPM)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Kriging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variance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re 1"/>
          <p:cNvSpPr txBox="1">
            <a:spLocks/>
          </p:cNvSpPr>
          <p:nvPr/>
        </p:nvSpPr>
        <p:spPr>
          <a:xfrm>
            <a:off x="35496" y="270920"/>
            <a:ext cx="8229600" cy="1069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CONTRIBUTION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924272" y="6226512"/>
          <a:ext cx="760816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5760"/>
                <a:gridCol w="3672408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Greedy</a:t>
                      </a:r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algorithm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>
                          <a:solidFill>
                            <a:srgbClr val="FF0000"/>
                          </a:solidFill>
                        </a:rPr>
                        <a:t>Reinforcement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rgbClr val="FF0000"/>
                          </a:solidFill>
                        </a:rPr>
                        <a:t>learning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            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Image 13" descr="CodeCogsEq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356992"/>
            <a:ext cx="3888432" cy="432048"/>
          </a:xfrm>
          <a:prstGeom prst="rect">
            <a:avLst/>
          </a:prstGeom>
        </p:spPr>
      </p:pic>
      <p:pic>
        <p:nvPicPr>
          <p:cNvPr id="11" name="Image 10" descr="CodeCogsEq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5424506"/>
            <a:ext cx="3019425" cy="64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401887"/>
            <a:ext cx="8915400" cy="1470025"/>
          </a:xfrm>
        </p:spPr>
        <p:txBody>
          <a:bodyPr/>
          <a:lstStyle/>
          <a:p>
            <a:r>
              <a:rPr lang="fr-FR" dirty="0" smtClean="0"/>
              <a:t>Formulation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dynamic</a:t>
            </a:r>
            <a:r>
              <a:rPr lang="fr-FR" dirty="0" smtClean="0"/>
              <a:t> model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adapted framework for reinforcement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785794"/>
            <a:ext cx="95726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Summarize knowledge on </a:t>
            </a:r>
            <a:r>
              <a:rPr lang="en-US" b="1" dirty="0" smtClean="0"/>
              <a:t>X</a:t>
            </a:r>
            <a:r>
              <a:rPr lang="en-US" dirty="0" smtClean="0"/>
              <a:t> in a random vector  S of length 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Observe variables  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smtClean="0"/>
              <a:t> update our knowledge on </a:t>
            </a:r>
            <a:r>
              <a:rPr lang="en-US" b="1" dirty="0" smtClean="0"/>
              <a:t>X 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  Evolution of  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ym typeface="Wingdings" pitchFamily="2" charset="2"/>
              </a:rPr>
              <a:t>Example: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 s = ( -1, …….. , k , …….. , -1 )                Variable X(</a:t>
            </a:r>
            <a:r>
              <a:rPr lang="en-US" dirty="0" err="1" smtClean="0"/>
              <a:t>i</a:t>
            </a:r>
            <a:r>
              <a:rPr lang="en-US" dirty="0" smtClean="0"/>
              <a:t>) was observed in  state k      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071670" y="2845354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428992" y="2845354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000364" y="26310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i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643438" y="2631040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e 4"/>
          <p:cNvGrpSpPr/>
          <p:nvPr/>
        </p:nvGrpSpPr>
        <p:grpSpPr>
          <a:xfrm>
            <a:off x="242518" y="5057966"/>
            <a:ext cx="1184805" cy="469471"/>
            <a:chOff x="971600" y="2132856"/>
            <a:chExt cx="864096" cy="720080"/>
          </a:xfrm>
        </p:grpSpPr>
        <p:sp>
          <p:nvSpPr>
            <p:cNvPr id="47" name="Ellipse 5"/>
            <p:cNvSpPr/>
            <p:nvPr/>
          </p:nvSpPr>
          <p:spPr>
            <a:xfrm>
              <a:off x="971600" y="2132856"/>
              <a:ext cx="720080" cy="72008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6"/>
            <p:cNvSpPr txBox="1"/>
            <p:nvPr/>
          </p:nvSpPr>
          <p:spPr>
            <a:xfrm>
              <a:off x="1187624" y="2276871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s</a:t>
              </a:r>
              <a:r>
                <a:rPr lang="fr-FR" baseline="30000" dirty="0" smtClean="0"/>
                <a:t>1</a:t>
              </a:r>
              <a:endParaRPr lang="fr-FR" baseline="30000" dirty="0"/>
            </a:p>
          </p:txBody>
        </p:sp>
      </p:grpSp>
      <p:grpSp>
        <p:nvGrpSpPr>
          <p:cNvPr id="23" name="Groupe 7"/>
          <p:cNvGrpSpPr/>
          <p:nvPr/>
        </p:nvGrpSpPr>
        <p:grpSpPr>
          <a:xfrm>
            <a:off x="2612129" y="5057966"/>
            <a:ext cx="1184805" cy="469471"/>
            <a:chOff x="971600" y="2132856"/>
            <a:chExt cx="864096" cy="720080"/>
          </a:xfrm>
        </p:grpSpPr>
        <p:sp>
          <p:nvSpPr>
            <p:cNvPr id="45" name="Ellipse 44"/>
            <p:cNvSpPr/>
            <p:nvPr/>
          </p:nvSpPr>
          <p:spPr>
            <a:xfrm>
              <a:off x="971600" y="2132856"/>
              <a:ext cx="720080" cy="720080"/>
            </a:xfrm>
            <a:prstGeom prst="ellips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187624" y="2276871"/>
              <a:ext cx="648072" cy="36933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s</a:t>
              </a:r>
              <a:r>
                <a:rPr lang="fr-FR" baseline="30000" dirty="0" smtClean="0"/>
                <a:t>2</a:t>
              </a:r>
              <a:endParaRPr lang="fr-FR" baseline="30000" dirty="0"/>
            </a:p>
          </p:txBody>
        </p:sp>
      </p:grpSp>
      <p:grpSp>
        <p:nvGrpSpPr>
          <p:cNvPr id="24" name="Groupe 10"/>
          <p:cNvGrpSpPr/>
          <p:nvPr/>
        </p:nvGrpSpPr>
        <p:grpSpPr>
          <a:xfrm>
            <a:off x="4981740" y="5057966"/>
            <a:ext cx="1184805" cy="469471"/>
            <a:chOff x="971600" y="2132856"/>
            <a:chExt cx="864096" cy="720080"/>
          </a:xfrm>
        </p:grpSpPr>
        <p:sp>
          <p:nvSpPr>
            <p:cNvPr id="43" name="Ellipse 42"/>
            <p:cNvSpPr/>
            <p:nvPr/>
          </p:nvSpPr>
          <p:spPr>
            <a:xfrm>
              <a:off x="971600" y="2132856"/>
              <a:ext cx="720080" cy="720080"/>
            </a:xfrm>
            <a:prstGeom prst="ellips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187624" y="2276871"/>
              <a:ext cx="648072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s</a:t>
              </a:r>
              <a:r>
                <a:rPr lang="fr-FR" baseline="30000" dirty="0" smtClean="0"/>
                <a:t>3</a:t>
              </a:r>
              <a:endParaRPr lang="fr-FR" baseline="30000" dirty="0"/>
            </a:p>
          </p:txBody>
        </p:sp>
      </p:grpSp>
      <p:cxnSp>
        <p:nvCxnSpPr>
          <p:cNvPr id="25" name="Connecteur droit 7"/>
          <p:cNvCxnSpPr/>
          <p:nvPr/>
        </p:nvCxnSpPr>
        <p:spPr>
          <a:xfrm>
            <a:off x="1229856" y="5292702"/>
            <a:ext cx="1382273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99467" y="5292702"/>
            <a:ext cx="1382273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8268222" y="4416991"/>
            <a:ext cx="1875942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U(</a:t>
            </a:r>
            <a:r>
              <a:rPr lang="fr-FR" dirty="0" err="1" smtClean="0"/>
              <a:t>s</a:t>
            </a:r>
            <a:r>
              <a:rPr lang="fr-FR" baseline="30000" dirty="0" err="1" smtClean="0"/>
              <a:t>H</a:t>
            </a:r>
            <a:r>
              <a:rPr lang="fr-FR" baseline="30000" dirty="0" smtClean="0"/>
              <a:t>+1</a:t>
            </a:r>
            <a:r>
              <a:rPr lang="fr-FR" dirty="0" smtClean="0"/>
              <a:t>)</a:t>
            </a:r>
            <a:endParaRPr lang="fr-FR" dirty="0"/>
          </a:p>
        </p:txBody>
      </p:sp>
      <p:grpSp>
        <p:nvGrpSpPr>
          <p:cNvPr id="32" name="Groupe 18"/>
          <p:cNvGrpSpPr/>
          <p:nvPr/>
        </p:nvGrpSpPr>
        <p:grpSpPr>
          <a:xfrm>
            <a:off x="341252" y="5996908"/>
            <a:ext cx="888604" cy="457167"/>
            <a:chOff x="1043608" y="3573016"/>
            <a:chExt cx="648072" cy="701208"/>
          </a:xfrm>
        </p:grpSpPr>
        <p:sp>
          <p:nvSpPr>
            <p:cNvPr id="41" name="Hexagone 40"/>
            <p:cNvSpPr/>
            <p:nvPr/>
          </p:nvSpPr>
          <p:spPr>
            <a:xfrm>
              <a:off x="1043608" y="3573016"/>
              <a:ext cx="648072" cy="648072"/>
            </a:xfrm>
            <a:prstGeom prst="hexagon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1187624" y="3707738"/>
              <a:ext cx="504056" cy="566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  <a:r>
                <a:rPr lang="fr-FR" baseline="30000" dirty="0" smtClean="0"/>
                <a:t>1</a:t>
              </a:r>
              <a:endParaRPr lang="fr-FR" baseline="30000" dirty="0"/>
            </a:p>
          </p:txBody>
        </p:sp>
      </p:grpSp>
      <p:grpSp>
        <p:nvGrpSpPr>
          <p:cNvPr id="33" name="Groupe 30"/>
          <p:cNvGrpSpPr/>
          <p:nvPr/>
        </p:nvGrpSpPr>
        <p:grpSpPr>
          <a:xfrm>
            <a:off x="2612129" y="5996907"/>
            <a:ext cx="888604" cy="469936"/>
            <a:chOff x="1043608" y="3573014"/>
            <a:chExt cx="648072" cy="720794"/>
          </a:xfrm>
        </p:grpSpPr>
        <p:sp>
          <p:nvSpPr>
            <p:cNvPr id="39" name="Hexagone 38"/>
            <p:cNvSpPr/>
            <p:nvPr/>
          </p:nvSpPr>
          <p:spPr>
            <a:xfrm>
              <a:off x="1043608" y="3573014"/>
              <a:ext cx="648072" cy="720794"/>
            </a:xfrm>
            <a:prstGeom prst="hexagon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endParaRPr lang="fr-FR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187624" y="3707738"/>
              <a:ext cx="504056" cy="566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  <a:r>
                <a:rPr lang="fr-FR" baseline="30000" dirty="0" smtClean="0"/>
                <a:t>2</a:t>
              </a:r>
              <a:endParaRPr lang="fr-FR" baseline="30000" dirty="0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5080474" y="5996907"/>
            <a:ext cx="888604" cy="469936"/>
            <a:chOff x="1043608" y="3573014"/>
            <a:chExt cx="648072" cy="720794"/>
          </a:xfrm>
        </p:grpSpPr>
        <p:sp>
          <p:nvSpPr>
            <p:cNvPr id="37" name="Hexagone 36"/>
            <p:cNvSpPr/>
            <p:nvPr/>
          </p:nvSpPr>
          <p:spPr>
            <a:xfrm>
              <a:off x="1043608" y="3573014"/>
              <a:ext cx="648072" cy="720794"/>
            </a:xfrm>
            <a:prstGeom prst="hexagon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endParaRPr lang="fr-FR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187624" y="3707738"/>
              <a:ext cx="504056" cy="566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  <a:r>
                <a:rPr lang="fr-FR" baseline="30000" dirty="0" smtClean="0"/>
                <a:t>3</a:t>
              </a:r>
              <a:endParaRPr lang="fr-FR" baseline="30000" dirty="0"/>
            </a:p>
          </p:txBody>
        </p:sp>
      </p:grpSp>
      <p:cxnSp>
        <p:nvCxnSpPr>
          <p:cNvPr id="35" name="Connecteur droit avec flèche 34"/>
          <p:cNvCxnSpPr>
            <a:endCxn id="45" idx="4"/>
          </p:cNvCxnSpPr>
          <p:nvPr/>
        </p:nvCxnSpPr>
        <p:spPr>
          <a:xfrm flipV="1">
            <a:off x="1229856" y="5527437"/>
            <a:ext cx="1875942" cy="677704"/>
          </a:xfrm>
          <a:prstGeom prst="straightConnector1">
            <a:avLst/>
          </a:prstGeom>
          <a:ln w="28575">
            <a:solidFill>
              <a:schemeClr val="accent2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3500733" y="5527437"/>
            <a:ext cx="1875942" cy="677704"/>
          </a:xfrm>
          <a:prstGeom prst="straightConnector1">
            <a:avLst/>
          </a:prstGeom>
          <a:ln w="28575">
            <a:solidFill>
              <a:schemeClr val="accent2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7"/>
          <p:cNvCxnSpPr/>
          <p:nvPr/>
        </p:nvCxnSpPr>
        <p:spPr>
          <a:xfrm flipV="1">
            <a:off x="6012158" y="6021282"/>
            <a:ext cx="648072" cy="216024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982356" y="5286167"/>
            <a:ext cx="677874" cy="3266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7059601" y="5047760"/>
            <a:ext cx="987338" cy="469472"/>
          </a:xfrm>
          <a:prstGeom prst="ellips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283795" y="5141654"/>
            <a:ext cx="888605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s</a:t>
            </a:r>
            <a:r>
              <a:rPr lang="fr-FR" baseline="30000" dirty="0" err="1" smtClean="0"/>
              <a:t>H</a:t>
            </a:r>
            <a:r>
              <a:rPr lang="fr-FR" baseline="30000" dirty="0" smtClean="0"/>
              <a:t>+1</a:t>
            </a:r>
            <a:endParaRPr lang="fr-FR" baseline="30000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7929586" y="4786322"/>
            <a:ext cx="428628" cy="2857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785794"/>
            <a:ext cx="95726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Summarize knowledge on </a:t>
            </a:r>
            <a:r>
              <a:rPr lang="en-US" b="1" dirty="0" smtClean="0"/>
              <a:t>X</a:t>
            </a:r>
            <a:r>
              <a:rPr lang="en-US" dirty="0" smtClean="0"/>
              <a:t> in a random vector  S of length 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Observe variables  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smtClean="0"/>
              <a:t> update our knowledge on </a:t>
            </a:r>
            <a:r>
              <a:rPr lang="en-US" b="1" dirty="0" smtClean="0"/>
              <a:t>X 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  Evolution of  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ym typeface="Wingdings" pitchFamily="2" charset="2"/>
              </a:rPr>
              <a:t>Example: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 s = ( -1, …….. , k , …….. , -1 )                Variable X(</a:t>
            </a:r>
            <a:r>
              <a:rPr lang="en-US" dirty="0" err="1" smtClean="0"/>
              <a:t>i</a:t>
            </a:r>
            <a:r>
              <a:rPr lang="en-US" dirty="0" smtClean="0"/>
              <a:t>) was observed in  state k      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071670" y="2845354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428992" y="2845354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000364" y="26310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i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643438" y="2631040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4"/>
          <p:cNvGrpSpPr/>
          <p:nvPr/>
        </p:nvGrpSpPr>
        <p:grpSpPr>
          <a:xfrm>
            <a:off x="242518" y="5057966"/>
            <a:ext cx="1184805" cy="469471"/>
            <a:chOff x="971600" y="2132856"/>
            <a:chExt cx="864096" cy="720080"/>
          </a:xfrm>
        </p:grpSpPr>
        <p:sp>
          <p:nvSpPr>
            <p:cNvPr id="47" name="Ellipse 5"/>
            <p:cNvSpPr/>
            <p:nvPr/>
          </p:nvSpPr>
          <p:spPr>
            <a:xfrm>
              <a:off x="971600" y="2132856"/>
              <a:ext cx="720080" cy="72008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6"/>
            <p:cNvSpPr txBox="1"/>
            <p:nvPr/>
          </p:nvSpPr>
          <p:spPr>
            <a:xfrm>
              <a:off x="1187624" y="2276871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s</a:t>
              </a:r>
              <a:r>
                <a:rPr lang="fr-FR" baseline="30000" dirty="0" smtClean="0"/>
                <a:t>1</a:t>
              </a:r>
              <a:endParaRPr lang="fr-FR" baseline="30000" dirty="0"/>
            </a:p>
          </p:txBody>
        </p:sp>
      </p:grpSp>
      <p:grpSp>
        <p:nvGrpSpPr>
          <p:cNvPr id="4" name="Groupe 7"/>
          <p:cNvGrpSpPr/>
          <p:nvPr/>
        </p:nvGrpSpPr>
        <p:grpSpPr>
          <a:xfrm>
            <a:off x="2612129" y="5057966"/>
            <a:ext cx="1184805" cy="469471"/>
            <a:chOff x="971600" y="2132856"/>
            <a:chExt cx="864096" cy="720080"/>
          </a:xfrm>
        </p:grpSpPr>
        <p:sp>
          <p:nvSpPr>
            <p:cNvPr id="45" name="Ellipse 44"/>
            <p:cNvSpPr/>
            <p:nvPr/>
          </p:nvSpPr>
          <p:spPr>
            <a:xfrm>
              <a:off x="971600" y="2132856"/>
              <a:ext cx="720080" cy="720080"/>
            </a:xfrm>
            <a:prstGeom prst="ellips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187624" y="2276871"/>
              <a:ext cx="648072" cy="36933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s</a:t>
              </a:r>
              <a:r>
                <a:rPr lang="fr-FR" baseline="30000" dirty="0" smtClean="0"/>
                <a:t>2</a:t>
              </a:r>
              <a:endParaRPr lang="fr-FR" baseline="30000" dirty="0"/>
            </a:p>
          </p:txBody>
        </p:sp>
      </p:grpSp>
      <p:grpSp>
        <p:nvGrpSpPr>
          <p:cNvPr id="6" name="Groupe 10"/>
          <p:cNvGrpSpPr/>
          <p:nvPr/>
        </p:nvGrpSpPr>
        <p:grpSpPr>
          <a:xfrm>
            <a:off x="4981740" y="5057966"/>
            <a:ext cx="1184805" cy="469471"/>
            <a:chOff x="971600" y="2132856"/>
            <a:chExt cx="864096" cy="720080"/>
          </a:xfrm>
        </p:grpSpPr>
        <p:sp>
          <p:nvSpPr>
            <p:cNvPr id="43" name="Ellipse 42"/>
            <p:cNvSpPr/>
            <p:nvPr/>
          </p:nvSpPr>
          <p:spPr>
            <a:xfrm>
              <a:off x="971600" y="2132856"/>
              <a:ext cx="720080" cy="720080"/>
            </a:xfrm>
            <a:prstGeom prst="ellips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187624" y="2276871"/>
              <a:ext cx="648072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s</a:t>
              </a:r>
              <a:r>
                <a:rPr lang="fr-FR" baseline="30000" dirty="0" smtClean="0"/>
                <a:t>3</a:t>
              </a:r>
              <a:endParaRPr lang="fr-FR" baseline="30000" dirty="0"/>
            </a:p>
          </p:txBody>
        </p:sp>
      </p:grpSp>
      <p:cxnSp>
        <p:nvCxnSpPr>
          <p:cNvPr id="25" name="Connecteur droit 7"/>
          <p:cNvCxnSpPr/>
          <p:nvPr/>
        </p:nvCxnSpPr>
        <p:spPr>
          <a:xfrm>
            <a:off x="1229856" y="5292702"/>
            <a:ext cx="1382273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99467" y="5292702"/>
            <a:ext cx="1382273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8268222" y="4416991"/>
            <a:ext cx="1875942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U(</a:t>
            </a:r>
            <a:r>
              <a:rPr lang="fr-FR" dirty="0" err="1" smtClean="0"/>
              <a:t>s</a:t>
            </a:r>
            <a:r>
              <a:rPr lang="fr-FR" baseline="30000" dirty="0" err="1" smtClean="0"/>
              <a:t>H</a:t>
            </a:r>
            <a:r>
              <a:rPr lang="fr-FR" baseline="30000" dirty="0" smtClean="0"/>
              <a:t>+1</a:t>
            </a:r>
            <a:r>
              <a:rPr lang="fr-FR" dirty="0" smtClean="0"/>
              <a:t>)</a:t>
            </a:r>
            <a:endParaRPr lang="fr-FR" dirty="0"/>
          </a:p>
        </p:txBody>
      </p:sp>
      <p:grpSp>
        <p:nvGrpSpPr>
          <p:cNvPr id="9" name="Groupe 18"/>
          <p:cNvGrpSpPr/>
          <p:nvPr/>
        </p:nvGrpSpPr>
        <p:grpSpPr>
          <a:xfrm>
            <a:off x="341252" y="5996908"/>
            <a:ext cx="888604" cy="457167"/>
            <a:chOff x="1043608" y="3573016"/>
            <a:chExt cx="648072" cy="701208"/>
          </a:xfrm>
        </p:grpSpPr>
        <p:sp>
          <p:nvSpPr>
            <p:cNvPr id="41" name="Hexagone 40"/>
            <p:cNvSpPr/>
            <p:nvPr/>
          </p:nvSpPr>
          <p:spPr>
            <a:xfrm>
              <a:off x="1043608" y="3573016"/>
              <a:ext cx="648072" cy="648072"/>
            </a:xfrm>
            <a:prstGeom prst="hexagon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1187624" y="3707738"/>
              <a:ext cx="504056" cy="566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  <a:r>
                <a:rPr lang="fr-FR" baseline="30000" dirty="0" smtClean="0"/>
                <a:t>1</a:t>
              </a:r>
              <a:endParaRPr lang="fr-FR" baseline="30000" dirty="0"/>
            </a:p>
          </p:txBody>
        </p:sp>
      </p:grpSp>
      <p:grpSp>
        <p:nvGrpSpPr>
          <p:cNvPr id="10" name="Groupe 30"/>
          <p:cNvGrpSpPr/>
          <p:nvPr/>
        </p:nvGrpSpPr>
        <p:grpSpPr>
          <a:xfrm>
            <a:off x="2612129" y="5996907"/>
            <a:ext cx="888604" cy="469936"/>
            <a:chOff x="1043608" y="3573014"/>
            <a:chExt cx="648072" cy="720794"/>
          </a:xfrm>
        </p:grpSpPr>
        <p:sp>
          <p:nvSpPr>
            <p:cNvPr id="39" name="Hexagone 38"/>
            <p:cNvSpPr/>
            <p:nvPr/>
          </p:nvSpPr>
          <p:spPr>
            <a:xfrm>
              <a:off x="1043608" y="3573014"/>
              <a:ext cx="648072" cy="720794"/>
            </a:xfrm>
            <a:prstGeom prst="hexagon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endParaRPr lang="fr-FR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187624" y="3707738"/>
              <a:ext cx="504056" cy="566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  <a:r>
                <a:rPr lang="fr-FR" baseline="30000" dirty="0" smtClean="0"/>
                <a:t>2</a:t>
              </a:r>
              <a:endParaRPr lang="fr-FR" baseline="30000" dirty="0"/>
            </a:p>
          </p:txBody>
        </p:sp>
      </p:grpSp>
      <p:grpSp>
        <p:nvGrpSpPr>
          <p:cNvPr id="12" name="Groupe 33"/>
          <p:cNvGrpSpPr/>
          <p:nvPr/>
        </p:nvGrpSpPr>
        <p:grpSpPr>
          <a:xfrm>
            <a:off x="5080474" y="5996907"/>
            <a:ext cx="888604" cy="469936"/>
            <a:chOff x="1043608" y="3573014"/>
            <a:chExt cx="648072" cy="720794"/>
          </a:xfrm>
        </p:grpSpPr>
        <p:sp>
          <p:nvSpPr>
            <p:cNvPr id="37" name="Hexagone 36"/>
            <p:cNvSpPr/>
            <p:nvPr/>
          </p:nvSpPr>
          <p:spPr>
            <a:xfrm>
              <a:off x="1043608" y="3573014"/>
              <a:ext cx="648072" cy="720794"/>
            </a:xfrm>
            <a:prstGeom prst="hexagon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endParaRPr lang="fr-FR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187624" y="3707738"/>
              <a:ext cx="504056" cy="566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  <a:r>
                <a:rPr lang="fr-FR" baseline="30000" dirty="0" smtClean="0"/>
                <a:t>3</a:t>
              </a:r>
              <a:endParaRPr lang="fr-FR" baseline="30000" dirty="0"/>
            </a:p>
          </p:txBody>
        </p:sp>
      </p:grpSp>
      <p:cxnSp>
        <p:nvCxnSpPr>
          <p:cNvPr id="35" name="Connecteur droit avec flèche 34"/>
          <p:cNvCxnSpPr>
            <a:endCxn id="45" idx="4"/>
          </p:cNvCxnSpPr>
          <p:nvPr/>
        </p:nvCxnSpPr>
        <p:spPr>
          <a:xfrm flipV="1">
            <a:off x="1229856" y="5527437"/>
            <a:ext cx="1875942" cy="677704"/>
          </a:xfrm>
          <a:prstGeom prst="straightConnector1">
            <a:avLst/>
          </a:prstGeom>
          <a:ln w="28575">
            <a:solidFill>
              <a:schemeClr val="accent2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3500733" y="5527437"/>
            <a:ext cx="1875942" cy="677704"/>
          </a:xfrm>
          <a:prstGeom prst="straightConnector1">
            <a:avLst/>
          </a:prstGeom>
          <a:ln w="28575">
            <a:solidFill>
              <a:schemeClr val="accent2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7"/>
          <p:cNvCxnSpPr/>
          <p:nvPr/>
        </p:nvCxnSpPr>
        <p:spPr>
          <a:xfrm flipV="1">
            <a:off x="6012158" y="6021282"/>
            <a:ext cx="648072" cy="216024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982356" y="5286167"/>
            <a:ext cx="677874" cy="3266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7059601" y="5047760"/>
            <a:ext cx="987338" cy="469472"/>
          </a:xfrm>
          <a:prstGeom prst="ellips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283795" y="5141654"/>
            <a:ext cx="888605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s</a:t>
            </a:r>
            <a:r>
              <a:rPr lang="fr-FR" baseline="30000" dirty="0" err="1" smtClean="0"/>
              <a:t>H</a:t>
            </a:r>
            <a:r>
              <a:rPr lang="fr-FR" baseline="30000" dirty="0" smtClean="0"/>
              <a:t>+1</a:t>
            </a:r>
            <a:endParaRPr lang="fr-FR" baseline="30000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7929586" y="4786322"/>
            <a:ext cx="428628" cy="2857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>
            <a:off x="928662" y="4572008"/>
            <a:ext cx="1928826" cy="1000132"/>
          </a:xfrm>
          <a:prstGeom prst="arc">
            <a:avLst>
              <a:gd name="adj1" fmla="val 10786441"/>
              <a:gd name="adj2" fmla="val 0"/>
            </a:avLst>
          </a:prstGeom>
          <a:ln w="2222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3" name="Image 52" descr="Transi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4103001"/>
            <a:ext cx="4714908" cy="326131"/>
          </a:xfrm>
          <a:prstGeom prst="rect">
            <a:avLst/>
          </a:prstGeom>
        </p:spPr>
      </p:pic>
      <p:sp>
        <p:nvSpPr>
          <p:cNvPr id="54" name="Titre 1"/>
          <p:cNvSpPr txBox="1">
            <a:spLocks/>
          </p:cNvSpPr>
          <p:nvPr/>
        </p:nvSpPr>
        <p:spPr>
          <a:xfrm>
            <a:off x="0" y="4462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Reinforcement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solution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Find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optimal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policy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: The Q-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function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3" name="Image 2" descr="Eq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7645" y="4536961"/>
            <a:ext cx="2937297" cy="39223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036500" y="450057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59832" y="571501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 err="1" smtClean="0"/>
              <a:t>Compute</a:t>
            </a:r>
            <a:r>
              <a:rPr lang="fr-FR" dirty="0" smtClean="0"/>
              <a:t> Q*    </a:t>
            </a:r>
            <a:r>
              <a:rPr lang="fr-FR" dirty="0" smtClean="0">
                <a:sym typeface="Wingdings" pitchFamily="2" charset="2"/>
              </a:rPr>
              <a:t>   </a:t>
            </a:r>
            <a:r>
              <a:rPr lang="fr-FR" dirty="0" err="1" smtClean="0">
                <a:sym typeface="Wingdings" pitchFamily="2" charset="2"/>
              </a:rPr>
              <a:t>Compute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>
                <a:latin typeface="Cambria Math" pitchFamily="18" charset="0"/>
                <a:ea typeface="Cambria Math" pitchFamily="18" charset="0"/>
              </a:rPr>
              <a:t>𝛿 </a:t>
            </a:r>
            <a:r>
              <a:rPr lang="fr-FR" dirty="0" smtClean="0">
                <a:sym typeface="Wingdings" pitchFamily="2" charset="2"/>
              </a:rPr>
              <a:t>*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500430" y="1785926"/>
            <a:ext cx="571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= « The </a:t>
            </a:r>
            <a:r>
              <a:rPr lang="fr-FR" dirty="0" err="1" smtClean="0"/>
              <a:t>expected</a:t>
            </a:r>
            <a:r>
              <a:rPr lang="fr-FR" dirty="0" smtClean="0"/>
              <a:t> value of the </a:t>
            </a:r>
            <a:r>
              <a:rPr lang="fr-FR" dirty="0" err="1" smtClean="0"/>
              <a:t>history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starting</a:t>
            </a:r>
            <a:r>
              <a:rPr lang="fr-FR" dirty="0" smtClean="0"/>
              <a:t> in s</a:t>
            </a:r>
            <a:r>
              <a:rPr lang="fr-FR" baseline="30000" dirty="0" smtClean="0"/>
              <a:t>t</a:t>
            </a:r>
            <a:r>
              <a:rPr lang="fr-FR" dirty="0" smtClean="0"/>
              <a:t>, </a:t>
            </a:r>
            <a:r>
              <a:rPr lang="fr-FR" dirty="0" err="1" smtClean="0"/>
              <a:t>observing</a:t>
            </a:r>
            <a:r>
              <a:rPr lang="fr-FR" dirty="0" smtClean="0"/>
              <a:t> variables X(</a:t>
            </a:r>
            <a:r>
              <a:rPr lang="fr-FR" dirty="0" err="1" smtClean="0"/>
              <a:t>A</a:t>
            </a:r>
            <a:r>
              <a:rPr lang="fr-FR" baseline="30000" dirty="0" err="1" smtClean="0"/>
              <a:t>t</a:t>
            </a:r>
            <a:r>
              <a:rPr lang="fr-FR" dirty="0" smtClean="0"/>
              <a:t>)and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smtClean="0">
                <a:latin typeface="Cambria Math" pitchFamily="18" charset="0"/>
                <a:ea typeface="Cambria Math" pitchFamily="18" charset="0"/>
              </a:rPr>
              <a:t>𝛿*</a:t>
            </a:r>
            <a:r>
              <a:rPr lang="fr-FR" dirty="0" smtClean="0"/>
              <a:t>»</a:t>
            </a:r>
            <a:endParaRPr lang="fr-FR" dirty="0"/>
          </a:p>
        </p:txBody>
      </p:sp>
      <p:pic>
        <p:nvPicPr>
          <p:cNvPr id="12" name="Image 11" descr="CodeCogsEqn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2" y="1785927"/>
            <a:ext cx="3562348" cy="357190"/>
          </a:xfrm>
          <a:prstGeom prst="rect">
            <a:avLst/>
          </a:prstGeom>
        </p:spPr>
      </p:pic>
      <p:pic>
        <p:nvPicPr>
          <p:cNvPr id="13" name="Image 12" descr="CodeCogsEqn (3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2995613"/>
            <a:ext cx="4757749" cy="504825"/>
          </a:xfrm>
          <a:prstGeom prst="rect">
            <a:avLst/>
          </a:prstGeom>
        </p:spPr>
      </p:pic>
      <p:grpSp>
        <p:nvGrpSpPr>
          <p:cNvPr id="23" name="Groupe 63"/>
          <p:cNvGrpSpPr/>
          <p:nvPr/>
        </p:nvGrpSpPr>
        <p:grpSpPr>
          <a:xfrm>
            <a:off x="857224" y="2714620"/>
            <a:ext cx="826228" cy="785818"/>
            <a:chOff x="5016500" y="1384300"/>
            <a:chExt cx="2133600" cy="2266950"/>
          </a:xfrm>
        </p:grpSpPr>
        <p:sp>
          <p:nvSpPr>
            <p:cNvPr id="24" name="Ellipse 23"/>
            <p:cNvSpPr/>
            <p:nvPr/>
          </p:nvSpPr>
          <p:spPr>
            <a:xfrm>
              <a:off x="6483350" y="1384300"/>
              <a:ext cx="400050" cy="35560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9600000" scaled="0"/>
            </a:gra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Connecteur droit 25"/>
            <p:cNvCxnSpPr>
              <a:stCxn id="24" idx="3"/>
            </p:cNvCxnSpPr>
            <p:nvPr/>
          </p:nvCxnSpPr>
          <p:spPr>
            <a:xfrm rot="5400000">
              <a:off x="5775405" y="1773469"/>
              <a:ext cx="852176" cy="68088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24" idx="5"/>
            </p:cNvCxnSpPr>
            <p:nvPr/>
          </p:nvCxnSpPr>
          <p:spPr>
            <a:xfrm rot="16200000" flipH="1">
              <a:off x="6783619" y="1729019"/>
              <a:ext cx="407676" cy="32528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 rot="5400000">
              <a:off x="4930855" y="2929169"/>
              <a:ext cx="807726" cy="63643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rot="16200000" flipH="1">
              <a:off x="5908755" y="2892346"/>
              <a:ext cx="407676" cy="32528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rot="16200000" flipH="1">
              <a:off x="5712200" y="2955551"/>
              <a:ext cx="388800" cy="180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rot="5400000">
              <a:off x="5516562" y="2973389"/>
              <a:ext cx="400052" cy="15557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/>
            <p:nvPr/>
          </p:nvSpPr>
          <p:spPr>
            <a:xfrm>
              <a:off x="5594350" y="2540000"/>
              <a:ext cx="400050" cy="35560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9600000" scaled="0"/>
            </a:gra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6" name="Image 35" descr="U_Red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06" y="3570166"/>
            <a:ext cx="2160243" cy="216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Find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optimal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policy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: The Q-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function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grpSp>
        <p:nvGrpSpPr>
          <p:cNvPr id="50" name="Groupe 49"/>
          <p:cNvGrpSpPr/>
          <p:nvPr/>
        </p:nvGrpSpPr>
        <p:grpSpPr>
          <a:xfrm>
            <a:off x="2987824" y="4653136"/>
            <a:ext cx="4320480" cy="1089412"/>
            <a:chOff x="2987824" y="4653136"/>
            <a:chExt cx="4320480" cy="1089412"/>
          </a:xfrm>
        </p:grpSpPr>
        <p:grpSp>
          <p:nvGrpSpPr>
            <p:cNvPr id="25" name="Groupe 24"/>
            <p:cNvGrpSpPr/>
            <p:nvPr/>
          </p:nvGrpSpPr>
          <p:grpSpPr>
            <a:xfrm>
              <a:off x="2987824" y="5013176"/>
              <a:ext cx="4320480" cy="432048"/>
              <a:chOff x="1619672" y="4797152"/>
              <a:chExt cx="1944216" cy="369332"/>
            </a:xfrm>
          </p:grpSpPr>
          <p:sp>
            <p:nvSpPr>
              <p:cNvPr id="12" name="ZoneTexte 11"/>
              <p:cNvSpPr txBox="1"/>
              <p:nvPr/>
            </p:nvSpPr>
            <p:spPr>
              <a:xfrm>
                <a:off x="1619672" y="4797152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s</a:t>
                </a:r>
                <a:r>
                  <a:rPr lang="fr-FR" baseline="30000" dirty="0" smtClean="0"/>
                  <a:t>1</a:t>
                </a:r>
                <a:endParaRPr lang="fr-FR" baseline="30000" dirty="0"/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2339752" y="479715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s</a:t>
                </a:r>
                <a:r>
                  <a:rPr lang="fr-FR" baseline="30000" dirty="0" smtClean="0"/>
                  <a:t>2</a:t>
                </a:r>
                <a:endParaRPr lang="fr-FR" baseline="30000" dirty="0"/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>
                <a:off x="3059832" y="479715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s</a:t>
                </a:r>
                <a:r>
                  <a:rPr lang="fr-FR" baseline="30000" dirty="0" smtClean="0"/>
                  <a:t>3</a:t>
                </a:r>
                <a:endParaRPr lang="fr-FR" baseline="30000" dirty="0"/>
              </a:p>
            </p:txBody>
          </p:sp>
          <p:cxnSp>
            <p:nvCxnSpPr>
              <p:cNvPr id="16" name="Connecteur droit avec flèche 15"/>
              <p:cNvCxnSpPr/>
              <p:nvPr/>
            </p:nvCxnSpPr>
            <p:spPr>
              <a:xfrm>
                <a:off x="1979712" y="5013176"/>
                <a:ext cx="36004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avec flèche 23"/>
              <p:cNvCxnSpPr/>
              <p:nvPr/>
            </p:nvCxnSpPr>
            <p:spPr>
              <a:xfrm>
                <a:off x="2627784" y="5013176"/>
                <a:ext cx="36004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Connecteur droit avec flèche 30"/>
            <p:cNvCxnSpPr/>
            <p:nvPr/>
          </p:nvCxnSpPr>
          <p:spPr>
            <a:xfrm flipV="1">
              <a:off x="6660232" y="5013176"/>
              <a:ext cx="288032" cy="21602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33"/>
            <p:cNvSpPr txBox="1"/>
            <p:nvPr/>
          </p:nvSpPr>
          <p:spPr>
            <a:xfrm>
              <a:off x="6623119" y="4653136"/>
              <a:ext cx="657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U(s</a:t>
              </a:r>
              <a:r>
                <a:rPr lang="fr-FR" sz="1600" baseline="30000" dirty="0" smtClean="0"/>
                <a:t>3</a:t>
              </a:r>
              <a:r>
                <a:rPr lang="fr-FR" sz="1600" dirty="0" smtClean="0"/>
                <a:t>)</a:t>
              </a:r>
              <a:endParaRPr lang="fr-FR" sz="16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987824" y="5373216"/>
              <a:ext cx="800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  <a:r>
                <a:rPr lang="fr-FR" baseline="30000" dirty="0" smtClean="0"/>
                <a:t>1</a:t>
              </a:r>
              <a:endParaRPr lang="fr-FR" baseline="300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572000" y="5373216"/>
              <a:ext cx="800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  <a:r>
                <a:rPr lang="fr-FR" baseline="30000" dirty="0" smtClean="0"/>
                <a:t>2</a:t>
              </a:r>
              <a:endParaRPr lang="fr-FR" baseline="30000" dirty="0"/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 flipV="1">
              <a:off x="3419872" y="5373216"/>
              <a:ext cx="1080120" cy="21602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flipV="1">
              <a:off x="4932040" y="5373216"/>
              <a:ext cx="1080120" cy="21602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ZoneTexte 52"/>
          <p:cNvSpPr txBox="1"/>
          <p:nvPr/>
        </p:nvSpPr>
        <p:spPr>
          <a:xfrm>
            <a:off x="395536" y="1857364"/>
            <a:ext cx="577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How to </a:t>
            </a:r>
            <a:r>
              <a:rPr lang="fr-FR" dirty="0" err="1" smtClean="0"/>
              <a:t>compute</a:t>
            </a:r>
            <a:r>
              <a:rPr lang="fr-FR" dirty="0" smtClean="0"/>
              <a:t> Q*: </a:t>
            </a:r>
            <a:r>
              <a:rPr lang="fr-FR" dirty="0" err="1" smtClean="0"/>
              <a:t>classical</a:t>
            </a:r>
            <a:r>
              <a:rPr lang="fr-FR" dirty="0" smtClean="0"/>
              <a:t> solution (Q-</a:t>
            </a:r>
            <a:r>
              <a:rPr lang="fr-FR" dirty="0" err="1" smtClean="0"/>
              <a:t>learning</a:t>
            </a:r>
            <a:r>
              <a:rPr lang="fr-FR" dirty="0" smtClean="0"/>
              <a:t> …)</a:t>
            </a:r>
            <a:endParaRPr lang="fr-FR" dirty="0"/>
          </a:p>
        </p:txBody>
      </p:sp>
      <p:pic>
        <p:nvPicPr>
          <p:cNvPr id="36" name="Image 35" descr="Ac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3265" y="6021288"/>
            <a:ext cx="1628775" cy="352425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5292080" y="5949280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proba</a:t>
            </a:r>
            <a:r>
              <a:rPr lang="fr-FR" dirty="0" smtClean="0"/>
              <a:t>   1-</a:t>
            </a:r>
            <a:r>
              <a:rPr lang="fr-FR" dirty="0" smtClean="0">
                <a:latin typeface="Cambria Math"/>
                <a:ea typeface="Cambria Math"/>
              </a:rPr>
              <a:t>𝜀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3217777" y="6381328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random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5292080" y="6372036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proba</a:t>
            </a:r>
            <a:r>
              <a:rPr lang="fr-FR" dirty="0" smtClean="0"/>
              <a:t>   </a:t>
            </a:r>
            <a:r>
              <a:rPr lang="fr-FR" dirty="0" smtClean="0">
                <a:latin typeface="Cambria Math"/>
                <a:ea typeface="Cambria Math"/>
              </a:rPr>
              <a:t>𝜀</a:t>
            </a:r>
            <a:endParaRPr lang="fr-FR" dirty="0"/>
          </a:p>
        </p:txBody>
      </p:sp>
      <p:sp>
        <p:nvSpPr>
          <p:cNvPr id="40" name="Accolade ouvrante 39"/>
          <p:cNvSpPr/>
          <p:nvPr/>
        </p:nvSpPr>
        <p:spPr>
          <a:xfrm>
            <a:off x="3131840" y="6021288"/>
            <a:ext cx="45719" cy="648072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071670" y="264318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 </a:t>
            </a:r>
            <a:r>
              <a:rPr lang="fr-FR" dirty="0" err="1" smtClean="0"/>
              <a:t>Initialize</a:t>
            </a:r>
            <a:r>
              <a:rPr lang="fr-FR" dirty="0" smtClean="0"/>
              <a:t> Q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142844" y="500063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 </a:t>
            </a:r>
            <a:r>
              <a:rPr lang="fr-FR" dirty="0" err="1" smtClean="0"/>
              <a:t>Simulate</a:t>
            </a:r>
            <a:r>
              <a:rPr lang="fr-FR" dirty="0" smtClean="0"/>
              <a:t> </a:t>
            </a:r>
            <a:r>
              <a:rPr lang="fr-FR" dirty="0" err="1" smtClean="0"/>
              <a:t>history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3131840" y="5733256"/>
            <a:ext cx="0" cy="144016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4716016" y="5733256"/>
            <a:ext cx="0" cy="144016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1412776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r>
              <a:rPr lang="en-US" dirty="0" smtClean="0"/>
              <a:t> Problem statement.</a:t>
            </a:r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r>
              <a:rPr lang="en-US" dirty="0" smtClean="0"/>
              <a:t>General Approach.</a:t>
            </a:r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r>
              <a:rPr lang="en-US" dirty="0" smtClean="0"/>
              <a:t>Formulation using dynamic model.</a:t>
            </a:r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r>
              <a:rPr lang="en-US" dirty="0" smtClean="0"/>
              <a:t> Reinforcement learning solution.</a:t>
            </a:r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r>
              <a:rPr lang="en-US" dirty="0" smtClean="0"/>
              <a:t> Experiments.</a:t>
            </a:r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r>
              <a:rPr lang="en-US" dirty="0" smtClean="0"/>
              <a:t>Conclusions.</a:t>
            </a:r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SzPct val="112000"/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5496" y="558952"/>
            <a:ext cx="8229600" cy="1069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Find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optimal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policy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: The Q-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function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grpSp>
        <p:nvGrpSpPr>
          <p:cNvPr id="10" name="Groupe 24"/>
          <p:cNvGrpSpPr/>
          <p:nvPr/>
        </p:nvGrpSpPr>
        <p:grpSpPr>
          <a:xfrm>
            <a:off x="2987824" y="5013176"/>
            <a:ext cx="4320480" cy="432048"/>
            <a:chOff x="1619672" y="4797152"/>
            <a:chExt cx="1944216" cy="369332"/>
          </a:xfrm>
        </p:grpSpPr>
        <p:sp>
          <p:nvSpPr>
            <p:cNvPr id="12" name="ZoneTexte 11"/>
            <p:cNvSpPr txBox="1"/>
            <p:nvPr/>
          </p:nvSpPr>
          <p:spPr>
            <a:xfrm>
              <a:off x="1619672" y="479715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s</a:t>
              </a:r>
              <a:r>
                <a:rPr lang="fr-FR" baseline="30000" dirty="0" smtClean="0"/>
                <a:t>1</a:t>
              </a:r>
              <a:endParaRPr lang="fr-FR" baseline="300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339752" y="479715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s</a:t>
              </a:r>
              <a:r>
                <a:rPr lang="fr-FR" baseline="30000" dirty="0" smtClean="0"/>
                <a:t>2</a:t>
              </a:r>
              <a:endParaRPr lang="fr-FR" baseline="300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059832" y="479715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s</a:t>
              </a:r>
              <a:r>
                <a:rPr lang="fr-FR" baseline="30000" dirty="0" smtClean="0"/>
                <a:t>3</a:t>
              </a:r>
              <a:endParaRPr lang="fr-FR" baseline="30000" dirty="0"/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>
              <a:off x="1979712" y="5013176"/>
              <a:ext cx="36004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2627784" y="5013176"/>
              <a:ext cx="36004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cteur droit avec flèche 30"/>
          <p:cNvCxnSpPr/>
          <p:nvPr/>
        </p:nvCxnSpPr>
        <p:spPr>
          <a:xfrm flipV="1">
            <a:off x="6660232" y="5013176"/>
            <a:ext cx="288032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623119" y="4653136"/>
            <a:ext cx="657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U(s</a:t>
            </a:r>
            <a:r>
              <a:rPr lang="fr-FR" sz="1600" baseline="30000" dirty="0" smtClean="0"/>
              <a:t>3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2843808" y="4077072"/>
            <a:ext cx="1782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Update Q(s</a:t>
            </a:r>
            <a:r>
              <a:rPr lang="fr-FR" baseline="30000" dirty="0" smtClean="0"/>
              <a:t>1</a:t>
            </a:r>
            <a:r>
              <a:rPr lang="fr-FR" dirty="0" smtClean="0"/>
              <a:t>,A</a:t>
            </a:r>
            <a:r>
              <a:rPr lang="fr-FR" baseline="30000" dirty="0" smtClean="0"/>
              <a:t>1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5076056" y="4077072"/>
            <a:ext cx="1824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Update Q(s</a:t>
            </a:r>
            <a:r>
              <a:rPr lang="fr-FR" baseline="30000" dirty="0" smtClean="0"/>
              <a:t>2</a:t>
            </a:r>
            <a:r>
              <a:rPr lang="fr-FR" dirty="0" smtClean="0"/>
              <a:t>,A</a:t>
            </a:r>
            <a:r>
              <a:rPr lang="fr-FR" baseline="30000" dirty="0" smtClean="0"/>
              <a:t>2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  <p:cxnSp>
        <p:nvCxnSpPr>
          <p:cNvPr id="43" name="Connecteur droit avec flèche 42"/>
          <p:cNvCxnSpPr/>
          <p:nvPr/>
        </p:nvCxnSpPr>
        <p:spPr>
          <a:xfrm flipH="1" flipV="1">
            <a:off x="6660232" y="4437112"/>
            <a:ext cx="288032" cy="216024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987824" y="5373216"/>
            <a:ext cx="800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r>
              <a:rPr lang="fr-FR" baseline="30000" dirty="0" smtClean="0"/>
              <a:t>1</a:t>
            </a:r>
            <a:endParaRPr lang="fr-FR" baseline="30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572000" y="5373216"/>
            <a:ext cx="800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r>
              <a:rPr lang="fr-FR" baseline="30000" dirty="0" smtClean="0"/>
              <a:t>2</a:t>
            </a:r>
            <a:endParaRPr lang="fr-FR" baseline="30000" dirty="0"/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3419872" y="5373216"/>
            <a:ext cx="1080120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4932040" y="5373216"/>
            <a:ext cx="1080120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3131840" y="5733256"/>
            <a:ext cx="0" cy="144016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4716016" y="5733256"/>
            <a:ext cx="0" cy="144016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Image 45" descr="Ac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3265" y="6021288"/>
            <a:ext cx="1628775" cy="352425"/>
          </a:xfrm>
          <a:prstGeom prst="rect">
            <a:avLst/>
          </a:prstGeom>
        </p:spPr>
      </p:pic>
      <p:sp>
        <p:nvSpPr>
          <p:cNvPr id="47" name="ZoneTexte 46"/>
          <p:cNvSpPr txBox="1"/>
          <p:nvPr/>
        </p:nvSpPr>
        <p:spPr>
          <a:xfrm>
            <a:off x="5292080" y="5949280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proba</a:t>
            </a:r>
            <a:r>
              <a:rPr lang="fr-FR" dirty="0" smtClean="0"/>
              <a:t>   1-</a:t>
            </a:r>
            <a:r>
              <a:rPr lang="fr-FR" dirty="0" smtClean="0">
                <a:latin typeface="Cambria Math"/>
                <a:ea typeface="Cambria Math"/>
              </a:rPr>
              <a:t>𝜀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3217777" y="6381328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random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5292080" y="6372036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proba</a:t>
            </a:r>
            <a:r>
              <a:rPr lang="fr-FR" dirty="0" smtClean="0"/>
              <a:t>   </a:t>
            </a:r>
            <a:r>
              <a:rPr lang="fr-FR" dirty="0" smtClean="0">
                <a:latin typeface="Cambria Math"/>
                <a:ea typeface="Cambria Math"/>
              </a:rPr>
              <a:t>𝜀</a:t>
            </a:r>
            <a:endParaRPr lang="fr-FR" dirty="0"/>
          </a:p>
        </p:txBody>
      </p:sp>
      <p:sp>
        <p:nvSpPr>
          <p:cNvPr id="50" name="Accolade ouvrante 49"/>
          <p:cNvSpPr/>
          <p:nvPr/>
        </p:nvSpPr>
        <p:spPr>
          <a:xfrm>
            <a:off x="3131840" y="6021288"/>
            <a:ext cx="45719" cy="648072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7740352" y="50131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many</a:t>
            </a:r>
            <a:r>
              <a:rPr lang="fr-FR" dirty="0" smtClean="0"/>
              <a:t> times!</a:t>
            </a:r>
          </a:p>
        </p:txBody>
      </p:sp>
      <p:cxnSp>
        <p:nvCxnSpPr>
          <p:cNvPr id="54" name="Connecteur droit avec flèche 53"/>
          <p:cNvCxnSpPr>
            <a:stCxn id="34" idx="1"/>
            <a:endCxn id="36" idx="3"/>
          </p:cNvCxnSpPr>
          <p:nvPr/>
        </p:nvCxnSpPr>
        <p:spPr>
          <a:xfrm rot="10800000">
            <a:off x="4626669" y="4400239"/>
            <a:ext cx="1996451" cy="422175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395536" y="1857364"/>
            <a:ext cx="577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How to </a:t>
            </a:r>
            <a:r>
              <a:rPr lang="fr-FR" dirty="0" err="1" smtClean="0"/>
              <a:t>compute</a:t>
            </a:r>
            <a:r>
              <a:rPr lang="fr-FR" dirty="0" smtClean="0"/>
              <a:t> Q*: </a:t>
            </a:r>
            <a:r>
              <a:rPr lang="fr-FR" dirty="0" err="1" smtClean="0"/>
              <a:t>classical</a:t>
            </a:r>
            <a:r>
              <a:rPr lang="fr-FR" dirty="0" smtClean="0"/>
              <a:t> solution (Q-</a:t>
            </a:r>
            <a:r>
              <a:rPr lang="fr-FR" dirty="0" err="1" smtClean="0"/>
              <a:t>learning</a:t>
            </a:r>
            <a:r>
              <a:rPr lang="fr-FR" dirty="0" smtClean="0"/>
              <a:t> …)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2071670" y="264318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 </a:t>
            </a:r>
            <a:r>
              <a:rPr lang="fr-FR" dirty="0" err="1" smtClean="0"/>
              <a:t>Initialize</a:t>
            </a:r>
            <a:r>
              <a:rPr lang="fr-FR" dirty="0" smtClean="0"/>
              <a:t> Q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142844" y="500063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 </a:t>
            </a:r>
            <a:r>
              <a:rPr lang="fr-FR" dirty="0" err="1" smtClean="0"/>
              <a:t>Simulate</a:t>
            </a:r>
            <a:r>
              <a:rPr lang="fr-FR" dirty="0" smtClean="0"/>
              <a:t> </a:t>
            </a:r>
            <a:r>
              <a:rPr lang="fr-FR" dirty="0" err="1" smtClean="0"/>
              <a:t>history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7740352" y="56612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8748464" y="5661248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Q*</a:t>
            </a:r>
            <a:endParaRPr lang="fr-FR" dirty="0"/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8100392" y="5877272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8100392" y="54452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C.V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Alternative</a:t>
            </a:r>
            <a:r>
              <a:rPr lang="fr-FR" sz="3200" noProof="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fr-FR" sz="3200" noProof="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approach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grpSp>
        <p:nvGrpSpPr>
          <p:cNvPr id="4" name="Groupe 12"/>
          <p:cNvGrpSpPr/>
          <p:nvPr/>
        </p:nvGrpSpPr>
        <p:grpSpPr>
          <a:xfrm>
            <a:off x="395536" y="1187460"/>
            <a:ext cx="4113627" cy="2741606"/>
            <a:chOff x="395536" y="1835532"/>
            <a:chExt cx="4113627" cy="2741606"/>
          </a:xfrm>
        </p:grpSpPr>
        <p:sp>
          <p:nvSpPr>
            <p:cNvPr id="3" name="ZoneTexte 2"/>
            <p:cNvSpPr txBox="1"/>
            <p:nvPr/>
          </p:nvSpPr>
          <p:spPr>
            <a:xfrm>
              <a:off x="395536" y="1835532"/>
              <a:ext cx="4113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dirty="0" smtClean="0"/>
                <a:t> </a:t>
              </a:r>
              <a:r>
                <a:rPr lang="fr-FR" dirty="0" err="1" smtClean="0"/>
                <a:t>Linear</a:t>
              </a:r>
              <a:r>
                <a:rPr lang="fr-FR" dirty="0" smtClean="0"/>
                <a:t> approximation of  Q-</a:t>
              </a:r>
              <a:r>
                <a:rPr lang="fr-FR" dirty="0" err="1" smtClean="0"/>
                <a:t>function</a:t>
              </a:r>
              <a:r>
                <a:rPr lang="fr-FR" dirty="0" smtClean="0"/>
                <a:t>: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195736" y="2474312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dirty="0" smtClean="0"/>
                <a:t> 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195736" y="4207806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dirty="0" smtClean="0"/>
                <a:t> </a:t>
              </a:r>
              <a:endParaRPr lang="fr-FR" dirty="0"/>
            </a:p>
          </p:txBody>
        </p:sp>
      </p:grpSp>
      <p:pic>
        <p:nvPicPr>
          <p:cNvPr id="38914" name="Picture 2" descr="C:\Users\Mathieu\Desktop\SSIAB2012\Presentation\QTild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5581650" cy="828675"/>
          </a:xfrm>
          <a:prstGeom prst="rect">
            <a:avLst/>
          </a:prstGeom>
          <a:noFill/>
        </p:spPr>
      </p:pic>
      <p:pic>
        <p:nvPicPr>
          <p:cNvPr id="38916" name="Picture 4" descr="C:\Users\Mathieu\Desktop\SSIAB2012\Presentation\QTildeFin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560939"/>
            <a:ext cx="5514752" cy="368127"/>
          </a:xfrm>
          <a:prstGeom prst="rect">
            <a:avLst/>
          </a:prstGeom>
          <a:noFill/>
        </p:spPr>
      </p:pic>
      <p:pic>
        <p:nvPicPr>
          <p:cNvPr id="11" name="Image 10" descr="CodeCogsEqn (4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6" y="2638423"/>
            <a:ext cx="3833818" cy="576263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928662" y="4643446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Choice</a:t>
            </a:r>
            <a:r>
              <a:rPr lang="fr-FR" dirty="0" smtClean="0"/>
              <a:t> of </a:t>
            </a:r>
            <a:r>
              <a:rPr lang="fr-FR" dirty="0" err="1" smtClean="0"/>
              <a:t>function</a:t>
            </a:r>
            <a:r>
              <a:rPr lang="fr-FR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Φ</a:t>
            </a:r>
            <a:r>
              <a:rPr lang="fr-FR" baseline="-25000" dirty="0" smtClean="0">
                <a:latin typeface="Cambria Math"/>
                <a:ea typeface="Cambria Math"/>
              </a:rPr>
              <a:t>i</a:t>
            </a:r>
            <a:r>
              <a:rPr lang="fr-FR" dirty="0" smtClean="0">
                <a:latin typeface="Cambria Math"/>
                <a:ea typeface="Cambria Math"/>
              </a:rPr>
              <a:t>: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3" name="Image 12" descr="CodeCogsEqn (7)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3100" y="5357826"/>
            <a:ext cx="5486420" cy="500066"/>
          </a:xfrm>
          <a:prstGeom prst="rect">
            <a:avLst/>
          </a:prstGeom>
        </p:spPr>
      </p:pic>
      <p:pic>
        <p:nvPicPr>
          <p:cNvPr id="14" name="Image 13" descr="CodeCogsEqn (13)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38648" y="6072206"/>
            <a:ext cx="1733550" cy="27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LSDP </a:t>
            </a:r>
            <a:r>
              <a:rPr lang="fr-FR" sz="320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Algorithm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grpSp>
        <p:nvGrpSpPr>
          <p:cNvPr id="4" name="Groupe 12"/>
          <p:cNvGrpSpPr/>
          <p:nvPr/>
        </p:nvGrpSpPr>
        <p:grpSpPr>
          <a:xfrm>
            <a:off x="788290" y="3541494"/>
            <a:ext cx="4113627" cy="2673588"/>
            <a:chOff x="395536" y="1835532"/>
            <a:chExt cx="4113627" cy="2673588"/>
          </a:xfrm>
        </p:grpSpPr>
        <p:sp>
          <p:nvSpPr>
            <p:cNvPr id="3" name="ZoneTexte 2"/>
            <p:cNvSpPr txBox="1"/>
            <p:nvPr/>
          </p:nvSpPr>
          <p:spPr>
            <a:xfrm>
              <a:off x="395536" y="1835532"/>
              <a:ext cx="4113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dirty="0" smtClean="0"/>
                <a:t> </a:t>
              </a:r>
              <a:r>
                <a:rPr lang="fr-FR" dirty="0" err="1" smtClean="0"/>
                <a:t>Linear</a:t>
              </a:r>
              <a:r>
                <a:rPr lang="fr-FR" dirty="0" smtClean="0"/>
                <a:t> approximation of  Q-</a:t>
              </a:r>
              <a:r>
                <a:rPr lang="fr-FR" dirty="0" err="1" smtClean="0"/>
                <a:t>function</a:t>
              </a:r>
              <a:r>
                <a:rPr lang="fr-FR" dirty="0" smtClean="0"/>
                <a:t>: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195736" y="2474312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dirty="0" smtClean="0"/>
                <a:t> 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195736" y="413978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dirty="0" smtClean="0"/>
                <a:t> </a:t>
              </a:r>
              <a:endParaRPr lang="fr-FR" dirty="0"/>
            </a:p>
          </p:txBody>
        </p:sp>
      </p:grpSp>
      <p:pic>
        <p:nvPicPr>
          <p:cNvPr id="38916" name="Picture 4" descr="C:\Users\Mathieu\Desktop\SSIAB2012\Presentation\QTildeFina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462" y="5846955"/>
            <a:ext cx="5514752" cy="368127"/>
          </a:xfrm>
          <a:prstGeom prst="rect">
            <a:avLst/>
          </a:prstGeom>
          <a:noFill/>
        </p:spPr>
      </p:pic>
      <p:pic>
        <p:nvPicPr>
          <p:cNvPr id="12" name="Image 11" descr="CodeCogsEqn (10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9728" y="4061005"/>
            <a:ext cx="5438775" cy="828675"/>
          </a:xfrm>
          <a:prstGeom prst="rect">
            <a:avLst/>
          </a:prstGeom>
        </p:spPr>
      </p:pic>
      <p:pic>
        <p:nvPicPr>
          <p:cNvPr id="15" name="Image 14" descr="CodeCogsEqn (4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69710" y="5056378"/>
            <a:ext cx="3833818" cy="57626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801901" y="1451606"/>
            <a:ext cx="51988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Define weights for each decision step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Compute weights using  “backward induction”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51720" y="4365104"/>
            <a:ext cx="3600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051720" y="4266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LSDP </a:t>
            </a:r>
            <a:r>
              <a:rPr lang="fr-FR" sz="320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Algorithm</a:t>
            </a:r>
            <a:r>
              <a:rPr lang="fr-FR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: application to </a:t>
            </a:r>
            <a:r>
              <a:rPr lang="fr-FR" sz="320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sampling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1484784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/>
              <a:t>Computation of    </a:t>
            </a:r>
            <a:r>
              <a:rPr lang="el-GR" dirty="0" smtClean="0">
                <a:latin typeface="Cambria Math"/>
                <a:ea typeface="Cambria Math"/>
              </a:rPr>
              <a:t>Φ</a:t>
            </a:r>
            <a:r>
              <a:rPr lang="fr-FR" baseline="-25000" dirty="0" smtClean="0">
                <a:latin typeface="Cambria Math"/>
                <a:ea typeface="Cambria Math"/>
              </a:rPr>
              <a:t>i</a:t>
            </a:r>
            <a:r>
              <a:rPr lang="fr-FR" dirty="0" smtClean="0">
                <a:latin typeface="Cambria Math"/>
                <a:ea typeface="Cambria Math"/>
              </a:rPr>
              <a:t>(</a:t>
            </a:r>
            <a:r>
              <a:rPr lang="fr-FR" dirty="0" err="1" smtClean="0">
                <a:latin typeface="Cambria Math"/>
                <a:ea typeface="Cambria Math"/>
              </a:rPr>
              <a:t>s</a:t>
            </a:r>
            <a:r>
              <a:rPr lang="fr-FR" baseline="30000" dirty="0" err="1" smtClean="0">
                <a:latin typeface="Cambria Math"/>
                <a:ea typeface="Cambria Math"/>
              </a:rPr>
              <a:t>t</a:t>
            </a:r>
            <a:r>
              <a:rPr lang="fr-FR" dirty="0" err="1" smtClean="0">
                <a:latin typeface="Cambria Math"/>
                <a:ea typeface="Cambria Math"/>
              </a:rPr>
              <a:t>,A</a:t>
            </a:r>
            <a:r>
              <a:rPr lang="fr-FR" baseline="30000" dirty="0" err="1" smtClean="0">
                <a:latin typeface="Cambria Math"/>
                <a:ea typeface="Cambria Math"/>
              </a:rPr>
              <a:t>t</a:t>
            </a:r>
            <a:r>
              <a:rPr lang="fr-FR" dirty="0" smtClean="0">
                <a:latin typeface="Cambria Math"/>
                <a:ea typeface="Cambria Math"/>
              </a:rPr>
              <a:t>):</a:t>
            </a: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Cambria Math"/>
                <a:ea typeface="Cambria Math"/>
              </a:rPr>
              <a:t>Computation of </a:t>
            </a: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Cambria Math"/>
                <a:ea typeface="Cambria Math"/>
              </a:rPr>
              <a:t>Computation of </a:t>
            </a:r>
            <a:endParaRPr lang="fr-FR" dirty="0"/>
          </a:p>
        </p:txBody>
      </p:sp>
      <p:pic>
        <p:nvPicPr>
          <p:cNvPr id="7" name="Image 6" descr="Features_R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0237" y="2214554"/>
            <a:ext cx="5343525" cy="495300"/>
          </a:xfrm>
          <a:prstGeom prst="rect">
            <a:avLst/>
          </a:prstGeom>
        </p:spPr>
      </p:pic>
      <p:pic>
        <p:nvPicPr>
          <p:cNvPr id="8" name="Image 7" descr="Transition_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2514" y="3427090"/>
            <a:ext cx="5695950" cy="361950"/>
          </a:xfrm>
          <a:prstGeom prst="rect">
            <a:avLst/>
          </a:prstGeom>
        </p:spPr>
      </p:pic>
      <p:pic>
        <p:nvPicPr>
          <p:cNvPr id="9" name="Image 8" descr="U_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5328000"/>
            <a:ext cx="5276850" cy="361950"/>
          </a:xfrm>
          <a:prstGeom prst="rect">
            <a:avLst/>
          </a:prstGeom>
        </p:spPr>
      </p:pic>
      <p:pic>
        <p:nvPicPr>
          <p:cNvPr id="10" name="Image 9" descr="U_Somme_Re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5877272"/>
            <a:ext cx="449580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LSDP </a:t>
            </a:r>
            <a:r>
              <a:rPr lang="fr-FR" sz="320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Algorithm</a:t>
            </a:r>
            <a:r>
              <a:rPr lang="fr-FR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: application to </a:t>
            </a:r>
            <a:r>
              <a:rPr lang="fr-FR" sz="320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sampling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1484784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400" dirty="0" smtClean="0"/>
              <a:t>Computation  of </a:t>
            </a:r>
            <a:r>
              <a:rPr lang="el-GR" sz="1400" dirty="0" smtClean="0">
                <a:latin typeface="Cambria Math"/>
                <a:ea typeface="Cambria Math"/>
              </a:rPr>
              <a:t>Φ</a:t>
            </a:r>
            <a:r>
              <a:rPr lang="fr-FR" sz="1400" baseline="-25000" dirty="0" smtClean="0">
                <a:latin typeface="Cambria Math"/>
                <a:ea typeface="Cambria Math"/>
              </a:rPr>
              <a:t>i</a:t>
            </a:r>
            <a:r>
              <a:rPr lang="fr-FR" sz="1400" dirty="0" smtClean="0">
                <a:latin typeface="Cambria Math"/>
                <a:ea typeface="Cambria Math"/>
              </a:rPr>
              <a:t>(</a:t>
            </a:r>
            <a:r>
              <a:rPr lang="fr-FR" sz="1400" dirty="0" err="1" smtClean="0">
                <a:latin typeface="Cambria Math"/>
                <a:ea typeface="Cambria Math"/>
              </a:rPr>
              <a:t>s</a:t>
            </a:r>
            <a:r>
              <a:rPr lang="fr-FR" sz="1400" baseline="30000" dirty="0" err="1" smtClean="0">
                <a:latin typeface="Cambria Math"/>
                <a:ea typeface="Cambria Math"/>
              </a:rPr>
              <a:t>t</a:t>
            </a:r>
            <a:r>
              <a:rPr lang="fr-FR" sz="1400" dirty="0" err="1" smtClean="0">
                <a:latin typeface="Cambria Math"/>
                <a:ea typeface="Cambria Math"/>
              </a:rPr>
              <a:t>,A</a:t>
            </a:r>
            <a:r>
              <a:rPr lang="fr-FR" sz="1400" baseline="30000" dirty="0" err="1" smtClean="0">
                <a:latin typeface="Cambria Math"/>
                <a:ea typeface="Cambria Math"/>
              </a:rPr>
              <a:t>t</a:t>
            </a:r>
            <a:r>
              <a:rPr lang="fr-FR" sz="1400" dirty="0" smtClean="0">
                <a:latin typeface="Cambria Math"/>
                <a:ea typeface="Cambria Math"/>
              </a:rPr>
              <a:t>):</a:t>
            </a:r>
          </a:p>
          <a:p>
            <a:pPr marL="342900" indent="-342900">
              <a:buFont typeface="+mj-lt"/>
              <a:buAutoNum type="arabicPeriod"/>
            </a:pPr>
            <a:endParaRPr lang="fr-FR" sz="1400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sz="1400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sz="1400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>
                <a:latin typeface="Cambria Math"/>
                <a:ea typeface="Cambria Math"/>
              </a:rPr>
              <a:t>Computation of </a:t>
            </a:r>
          </a:p>
          <a:p>
            <a:pPr marL="342900" indent="-342900">
              <a:buFont typeface="+mj-lt"/>
              <a:buAutoNum type="arabicPeriod"/>
            </a:pPr>
            <a:endParaRPr lang="fr-FR" sz="1400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sz="1400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endParaRPr lang="fr-FR" sz="1400" dirty="0" smtClean="0">
              <a:latin typeface="Cambria Math"/>
              <a:ea typeface="Cambria Math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>
                <a:latin typeface="Cambria Math"/>
                <a:ea typeface="Cambria Math"/>
              </a:rPr>
              <a:t>Computation of </a:t>
            </a:r>
            <a:endParaRPr lang="fr-FR" sz="1400" dirty="0"/>
          </a:p>
        </p:txBody>
      </p:sp>
      <p:pic>
        <p:nvPicPr>
          <p:cNvPr id="8" name="Image 7" descr="Features_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844824"/>
            <a:ext cx="3751882" cy="360040"/>
          </a:xfrm>
          <a:prstGeom prst="rect">
            <a:avLst/>
          </a:prstGeom>
        </p:spPr>
      </p:pic>
      <p:pic>
        <p:nvPicPr>
          <p:cNvPr id="9" name="Image 8" descr="Transition_Re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2412000"/>
            <a:ext cx="3960440" cy="217934"/>
          </a:xfrm>
          <a:prstGeom prst="rect">
            <a:avLst/>
          </a:prstGeom>
        </p:spPr>
      </p:pic>
      <p:pic>
        <p:nvPicPr>
          <p:cNvPr id="11" name="Image 10" descr="U_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3258000"/>
            <a:ext cx="3332634" cy="217934"/>
          </a:xfrm>
          <a:prstGeom prst="rect">
            <a:avLst/>
          </a:prstGeom>
        </p:spPr>
      </p:pic>
      <p:pic>
        <p:nvPicPr>
          <p:cNvPr id="12" name="Image 11" descr="U_Somme_Red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16560" y="3573016"/>
            <a:ext cx="3199656" cy="430535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611560" y="4509120"/>
            <a:ext cx="4751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fix</a:t>
            </a:r>
            <a:r>
              <a:rPr lang="fr-FR" dirty="0" smtClean="0"/>
              <a:t>|</a:t>
            </a:r>
            <a:r>
              <a:rPr lang="fr-FR" dirty="0" err="1" smtClean="0"/>
              <a:t>A</a:t>
            </a:r>
            <a:r>
              <a:rPr lang="fr-FR" baseline="30000" dirty="0" err="1" smtClean="0"/>
              <a:t>t</a:t>
            </a:r>
            <a:r>
              <a:rPr lang="fr-FR" dirty="0" smtClean="0"/>
              <a:t>|=1    and   use the approximation: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</p:txBody>
      </p:sp>
      <p:pic>
        <p:nvPicPr>
          <p:cNvPr id="14" name="Image 13" descr="ApproxProba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5301208"/>
            <a:ext cx="8892480" cy="826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Experiments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Experiments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99592" y="1340768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R</a:t>
            </a:r>
            <a:r>
              <a:rPr lang="fr-FR" b="1" dirty="0" err="1" smtClean="0"/>
              <a:t>egular</a:t>
            </a:r>
            <a:r>
              <a:rPr lang="fr-FR" b="1" dirty="0" smtClean="0"/>
              <a:t> </a:t>
            </a:r>
            <a:r>
              <a:rPr lang="fr-FR" b="1" dirty="0" err="1" smtClean="0"/>
              <a:t>grid</a:t>
            </a:r>
            <a:r>
              <a:rPr lang="fr-FR" b="1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first </a:t>
            </a:r>
            <a:r>
              <a:rPr lang="fr-FR" dirty="0" err="1" smtClean="0"/>
              <a:t>order</a:t>
            </a:r>
            <a:r>
              <a:rPr lang="fr-FR" dirty="0" smtClean="0"/>
              <a:t> </a:t>
            </a:r>
            <a:r>
              <a:rPr lang="fr-FR" dirty="0" err="1" smtClean="0"/>
              <a:t>neighbourhood</a:t>
            </a:r>
            <a:r>
              <a:rPr lang="fr-FR" dirty="0" smtClean="0"/>
              <a:t>. </a:t>
            </a:r>
            <a:endParaRPr lang="fr-FR" b="1" dirty="0" smtClean="0"/>
          </a:p>
          <a:p>
            <a:pPr>
              <a:buFont typeface="Arial" pitchFamily="34" charset="0"/>
              <a:buChar char="•"/>
            </a:pPr>
            <a:endParaRPr lang="fr-FR" b="1" dirty="0" smtClean="0"/>
          </a:p>
          <a:p>
            <a:pPr>
              <a:buFont typeface="Arial" pitchFamily="34" charset="0"/>
              <a:buChar char="•"/>
            </a:pPr>
            <a:endParaRPr lang="fr-FR" b="1" dirty="0" smtClean="0"/>
          </a:p>
          <a:p>
            <a:pPr>
              <a:buFont typeface="Arial" pitchFamily="34" charset="0"/>
              <a:buChar char="•"/>
            </a:pPr>
            <a:endParaRPr lang="fr-FR" b="1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X(i)  are </a:t>
            </a:r>
            <a:r>
              <a:rPr lang="fr-FR" b="1" dirty="0" err="1" smtClean="0"/>
              <a:t>binary</a:t>
            </a:r>
            <a:r>
              <a:rPr lang="fr-FR" dirty="0" smtClean="0"/>
              <a:t> variables.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Cambria Math"/>
                <a:ea typeface="Cambria Math"/>
              </a:rPr>
              <a:t>ℙ </a:t>
            </a:r>
            <a:r>
              <a:rPr lang="fr-FR" dirty="0" err="1" smtClean="0">
                <a:latin typeface="Cambria Math"/>
                <a:ea typeface="Cambria Math"/>
              </a:rPr>
              <a:t>is</a:t>
            </a:r>
            <a:r>
              <a:rPr lang="fr-FR" dirty="0" smtClean="0">
                <a:latin typeface="Cambria Math"/>
                <a:ea typeface="Cambria Math"/>
              </a:rPr>
              <a:t> a </a:t>
            </a:r>
            <a:r>
              <a:rPr lang="fr-FR" dirty="0" err="1" smtClean="0">
                <a:latin typeface="Cambria Math"/>
                <a:ea typeface="Cambria Math"/>
              </a:rPr>
              <a:t>Potts</a:t>
            </a:r>
            <a:r>
              <a:rPr lang="fr-FR" dirty="0" smtClean="0">
                <a:latin typeface="Cambria Math"/>
                <a:ea typeface="Cambria Math"/>
              </a:rPr>
              <a:t> model </a:t>
            </a:r>
            <a:r>
              <a:rPr lang="fr-FR" dirty="0" err="1" smtClean="0">
                <a:latin typeface="Cambria Math"/>
                <a:ea typeface="Cambria Math"/>
              </a:rPr>
              <a:t>with</a:t>
            </a:r>
            <a:r>
              <a:rPr lang="fr-FR" dirty="0" smtClean="0">
                <a:latin typeface="Cambria Math"/>
                <a:ea typeface="Cambria Math"/>
              </a:rPr>
              <a:t>    </a:t>
            </a:r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fr-FR" dirty="0" smtClean="0">
                <a:latin typeface="Cambria Math"/>
                <a:ea typeface="Cambria Math"/>
              </a:rPr>
              <a:t>=0.5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latin typeface="Cambria Math"/>
              <a:ea typeface="Cambria Math"/>
            </a:endParaRPr>
          </a:p>
          <a:p>
            <a:pPr>
              <a:buFont typeface="Arial" pitchFamily="34" charset="0"/>
              <a:buChar char="•"/>
            </a:pPr>
            <a:endParaRPr lang="fr-FR" dirty="0" smtClean="0">
              <a:latin typeface="Cambria Math"/>
              <a:ea typeface="Cambria Math"/>
            </a:endParaRPr>
          </a:p>
          <a:p>
            <a:pPr>
              <a:buFont typeface="Arial" pitchFamily="34" charset="0"/>
              <a:buChar char="•"/>
            </a:pPr>
            <a:endParaRPr lang="fr-FR" dirty="0" smtClean="0">
              <a:latin typeface="Cambria Math"/>
              <a:ea typeface="Cambria Math"/>
            </a:endParaRPr>
          </a:p>
          <a:p>
            <a:pPr>
              <a:buFont typeface="Arial" pitchFamily="34" charset="0"/>
              <a:buChar char="•"/>
            </a:pPr>
            <a:endParaRPr lang="fr-FR" dirty="0" smtClean="0">
              <a:latin typeface="Cambria Math"/>
              <a:ea typeface="Cambria Math"/>
            </a:endParaRPr>
          </a:p>
          <a:p>
            <a:pPr>
              <a:buFont typeface="Arial" pitchFamily="34" charset="0"/>
              <a:buChar char="•"/>
            </a:pPr>
            <a:endParaRPr lang="fr-FR" dirty="0" smtClean="0">
              <a:latin typeface="Cambria Math"/>
              <a:ea typeface="Cambria Math"/>
            </a:endParaRPr>
          </a:p>
          <a:p>
            <a:pPr>
              <a:buFont typeface="Arial" pitchFamily="34" charset="0"/>
              <a:buChar char="•"/>
            </a:pPr>
            <a:endParaRPr lang="fr-FR" dirty="0" smtClean="0">
              <a:latin typeface="Cambria Math"/>
              <a:ea typeface="Cambria Math"/>
            </a:endParaRPr>
          </a:p>
          <a:p>
            <a:pPr>
              <a:buFont typeface="Arial" pitchFamily="34" charset="0"/>
              <a:buChar char="•"/>
            </a:pPr>
            <a:endParaRPr lang="fr-FR" dirty="0" smtClean="0">
              <a:latin typeface="Cambria Math"/>
              <a:ea typeface="Cambria Math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Cambria Math"/>
                <a:ea typeface="Cambria Math"/>
              </a:rPr>
              <a:t> Simple </a:t>
            </a:r>
            <a:r>
              <a:rPr lang="fr-FR" dirty="0" err="1" smtClean="0">
                <a:latin typeface="Cambria Math"/>
                <a:ea typeface="Cambria Math"/>
              </a:rPr>
              <a:t>cost</a:t>
            </a:r>
            <a:r>
              <a:rPr lang="fr-FR" dirty="0" smtClean="0">
                <a:latin typeface="Cambria Math"/>
                <a:ea typeface="Cambria Math"/>
              </a:rPr>
              <a:t>:    observation of </a:t>
            </a:r>
            <a:r>
              <a:rPr lang="fr-FR" dirty="0" err="1" smtClean="0">
                <a:latin typeface="Cambria Math"/>
                <a:ea typeface="Cambria Math"/>
              </a:rPr>
              <a:t>each</a:t>
            </a:r>
            <a:r>
              <a:rPr lang="fr-FR" dirty="0" smtClean="0">
                <a:latin typeface="Cambria Math"/>
                <a:ea typeface="Cambria Math"/>
              </a:rPr>
              <a:t> </a:t>
            </a:r>
            <a:r>
              <a:rPr lang="fr-FR" dirty="0" err="1" smtClean="0">
                <a:latin typeface="Cambria Math"/>
                <a:ea typeface="Cambria Math"/>
              </a:rPr>
              <a:t>variale</a:t>
            </a:r>
            <a:r>
              <a:rPr lang="fr-FR" dirty="0" smtClean="0">
                <a:latin typeface="Cambria Math"/>
                <a:ea typeface="Cambria Math"/>
              </a:rPr>
              <a:t> </a:t>
            </a:r>
            <a:r>
              <a:rPr lang="fr-FR" dirty="0" err="1" smtClean="0">
                <a:latin typeface="Cambria Math"/>
                <a:ea typeface="Cambria Math"/>
              </a:rPr>
              <a:t>cost</a:t>
            </a:r>
            <a:r>
              <a:rPr lang="fr-FR" dirty="0" smtClean="0">
                <a:latin typeface="Cambria Math"/>
                <a:ea typeface="Cambria Math"/>
              </a:rPr>
              <a:t> 1</a:t>
            </a:r>
            <a:endParaRPr lang="fr-FR" dirty="0"/>
          </a:p>
        </p:txBody>
      </p:sp>
      <p:pic>
        <p:nvPicPr>
          <p:cNvPr id="4" name="Image 3" descr="Pot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4475" y="4381475"/>
            <a:ext cx="6115050" cy="847725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6509532" y="857232"/>
            <a:ext cx="2348748" cy="1819945"/>
            <a:chOff x="1863212" y="3121223"/>
            <a:chExt cx="2348748" cy="1819945"/>
          </a:xfrm>
        </p:grpSpPr>
        <p:sp>
          <p:nvSpPr>
            <p:cNvPr id="6" name="Ellipse 5"/>
            <p:cNvSpPr/>
            <p:nvPr/>
          </p:nvSpPr>
          <p:spPr>
            <a:xfrm>
              <a:off x="2339752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3779912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3059832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3779912" y="40770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59832" y="40770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339752" y="40770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05983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/>
            <p:cNvCxnSpPr/>
            <p:nvPr/>
          </p:nvCxnSpPr>
          <p:spPr>
            <a:xfrm>
              <a:off x="2339752" y="3429000"/>
              <a:ext cx="15121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2411760" y="4149080"/>
              <a:ext cx="15121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2411760" y="4869160"/>
              <a:ext cx="15121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3851920" y="3429000"/>
              <a:ext cx="0" cy="14401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131840" y="3429000"/>
              <a:ext cx="0" cy="14401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2411760" y="3429000"/>
              <a:ext cx="0" cy="14401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1874433" y="4561383"/>
              <a:ext cx="5373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X(7)</a:t>
              </a:r>
              <a:endParaRPr lang="fr-FR" sz="14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275856" y="3841303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X(6)</a:t>
              </a:r>
              <a:endParaRPr lang="fr-FR" sz="14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2589704" y="3841303"/>
              <a:ext cx="542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X(5)</a:t>
              </a:r>
              <a:endParaRPr lang="fr-FR" sz="14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887257" y="3121223"/>
              <a:ext cx="5245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X(1)</a:t>
              </a:r>
              <a:endParaRPr lang="fr-FR" sz="14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863212" y="3841303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X(4)</a:t>
              </a:r>
              <a:endParaRPr lang="fr-FR" sz="14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347864" y="3121223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X(3)</a:t>
              </a:r>
              <a:endParaRPr lang="fr-FR" sz="1400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678089" y="3121223"/>
              <a:ext cx="1101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X(2)</a:t>
              </a:r>
              <a:endParaRPr lang="fr-FR" sz="14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627784" y="4561383"/>
              <a:ext cx="5549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X(8)</a:t>
              </a:r>
              <a:endParaRPr lang="fr-FR" sz="14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303372" y="4561383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X(9)</a:t>
              </a:r>
              <a:endParaRPr lang="fr-FR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Experiments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1340768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Comparison between: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en-US" dirty="0" smtClean="0"/>
              <a:t>Random policy</a:t>
            </a: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BP-max heuristic: at each time step observed variable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LSPI policy          “ common reinforcement learning algorithm”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LSDP policy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using score: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" name="Image 3" descr="BPma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2349" y="2852936"/>
            <a:ext cx="6696075" cy="704850"/>
          </a:xfrm>
          <a:prstGeom prst="rect">
            <a:avLst/>
          </a:prstGeom>
        </p:spPr>
      </p:pic>
      <p:pic>
        <p:nvPicPr>
          <p:cNvPr id="5" name="Image 4" descr="sco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4112" y="5859735"/>
            <a:ext cx="4295775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Experiment: 100 variables (n=100)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3" name="Image 2" descr="G10_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144000" cy="43405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008" y="2808000"/>
            <a:ext cx="32352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1_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0000" y="1188000"/>
            <a:ext cx="4176000" cy="4063107"/>
          </a:xfrm>
          <a:prstGeom prst="rect">
            <a:avLst/>
          </a:prstGeom>
        </p:spPr>
      </p:pic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LSDP et BP-max : No observation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9" name="Image 8" descr="1_LSD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700808"/>
            <a:ext cx="4176464" cy="333180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39552" y="501317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Action’s</a:t>
            </a:r>
            <a:r>
              <a:rPr lang="fr-FR" dirty="0" smtClean="0"/>
              <a:t> value for LSDP </a:t>
            </a:r>
            <a:r>
              <a:rPr lang="fr-FR" dirty="0" err="1" smtClean="0"/>
              <a:t>policy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220072" y="508518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Max </a:t>
            </a:r>
            <a:r>
              <a:rPr lang="fr-FR" dirty="0" err="1" smtClean="0"/>
              <a:t>marginals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5496" y="270920"/>
            <a:ext cx="8229600" cy="106984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PROBLEM STATEMENT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1395699"/>
            <a:ext cx="6912768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 Adaptive </a:t>
            </a:r>
            <a:r>
              <a:rPr lang="fr-FR" sz="2400" dirty="0" err="1" smtClean="0"/>
              <a:t>sampling</a:t>
            </a:r>
            <a:endParaRPr lang="fr-FR" sz="2400" dirty="0"/>
          </a:p>
        </p:txBody>
      </p:sp>
      <p:grpSp>
        <p:nvGrpSpPr>
          <p:cNvPr id="31" name="Groupe 30"/>
          <p:cNvGrpSpPr/>
          <p:nvPr/>
        </p:nvGrpSpPr>
        <p:grpSpPr>
          <a:xfrm>
            <a:off x="500034" y="3143248"/>
            <a:ext cx="2348748" cy="1819945"/>
            <a:chOff x="1863212" y="3121223"/>
            <a:chExt cx="2348748" cy="1819945"/>
          </a:xfrm>
        </p:grpSpPr>
        <p:sp>
          <p:nvSpPr>
            <p:cNvPr id="5" name="Ellipse 4"/>
            <p:cNvSpPr/>
            <p:nvPr/>
          </p:nvSpPr>
          <p:spPr>
            <a:xfrm>
              <a:off x="2339752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3779912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3059832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3779912" y="40770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3059832" y="40770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2339752" y="40770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05983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/>
            <p:cNvCxnSpPr/>
            <p:nvPr/>
          </p:nvCxnSpPr>
          <p:spPr>
            <a:xfrm>
              <a:off x="2339752" y="3429000"/>
              <a:ext cx="15121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2411760" y="4149080"/>
              <a:ext cx="15121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2411760" y="4869160"/>
              <a:ext cx="15121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51920" y="3429000"/>
              <a:ext cx="0" cy="14401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3131840" y="3429000"/>
              <a:ext cx="0" cy="14401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2411760" y="3429000"/>
              <a:ext cx="0" cy="14401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1874433" y="4561383"/>
              <a:ext cx="5373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X(7)</a:t>
              </a:r>
              <a:endParaRPr lang="fr-FR" sz="14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275856" y="3841303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X(6)</a:t>
              </a:r>
              <a:endParaRPr lang="fr-FR" sz="14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2589704" y="3841303"/>
              <a:ext cx="542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X(5)</a:t>
              </a:r>
              <a:endParaRPr lang="fr-FR" sz="14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887257" y="3121223"/>
              <a:ext cx="5245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X(1)</a:t>
              </a:r>
              <a:endParaRPr lang="fr-FR" sz="14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863212" y="3841303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X(4)</a:t>
              </a:r>
              <a:endParaRPr lang="fr-FR" sz="1400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3347864" y="3121223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X(3)</a:t>
              </a:r>
              <a:endParaRPr lang="fr-FR" sz="14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678089" y="3121223"/>
              <a:ext cx="1101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X(2)</a:t>
              </a:r>
              <a:endParaRPr lang="fr-FR" sz="14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627784" y="4561383"/>
              <a:ext cx="5549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X(8)</a:t>
              </a:r>
              <a:endParaRPr lang="fr-FR" sz="14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303372" y="4561383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X(9)</a:t>
              </a:r>
              <a:endParaRPr lang="fr-FR" sz="1400" dirty="0"/>
            </a:p>
          </p:txBody>
        </p:sp>
      </p:grpSp>
      <p:pic>
        <p:nvPicPr>
          <p:cNvPr id="32" name="Image 31" descr="MC900053613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2500306"/>
            <a:ext cx="632041" cy="593965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3923928" y="2332017"/>
            <a:ext cx="5220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dirty="0" smtClean="0"/>
              <a:t> Adaptive </a:t>
            </a:r>
            <a:r>
              <a:rPr lang="fr-FR" dirty="0" err="1" smtClean="0"/>
              <a:t>selection</a:t>
            </a:r>
            <a:r>
              <a:rPr lang="fr-FR" dirty="0" smtClean="0"/>
              <a:t> of variables to observe for reconstruction of the </a:t>
            </a:r>
            <a:r>
              <a:rPr lang="fr-FR" dirty="0" err="1" smtClean="0"/>
              <a:t>random</a:t>
            </a:r>
            <a:r>
              <a:rPr lang="fr-FR" dirty="0" smtClean="0"/>
              <a:t> </a:t>
            </a:r>
            <a:r>
              <a:rPr lang="fr-FR" dirty="0" err="1" smtClean="0"/>
              <a:t>vector</a:t>
            </a:r>
            <a:r>
              <a:rPr lang="fr-FR" dirty="0" smtClean="0"/>
              <a:t> </a:t>
            </a:r>
            <a:r>
              <a:rPr lang="fr-FR" b="1" dirty="0" smtClean="0"/>
              <a:t>X</a:t>
            </a:r>
            <a:r>
              <a:rPr lang="fr-FR" dirty="0" smtClean="0"/>
              <a:t>=</a:t>
            </a:r>
            <a:r>
              <a:rPr lang="fr-FR" sz="2000" dirty="0" smtClean="0"/>
              <a:t>(</a:t>
            </a:r>
            <a:r>
              <a:rPr lang="fr-FR" dirty="0" smtClean="0"/>
              <a:t>X(1),….,X(n)</a:t>
            </a:r>
            <a:r>
              <a:rPr lang="fr-FR" sz="2000" dirty="0" smtClean="0"/>
              <a:t>)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4143404" y="4068553"/>
            <a:ext cx="5000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c(A)    -&gt;       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observing</a:t>
            </a:r>
            <a:r>
              <a:rPr lang="fr-FR" dirty="0" smtClean="0"/>
              <a:t> variables  X(A)	                  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4143372" y="5274246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B         -&gt;       Initial budget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4143372" y="627437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Observations are </a:t>
            </a:r>
            <a:r>
              <a:rPr lang="fr-FR" dirty="0" err="1" smtClean="0"/>
              <a:t>reliable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LSDP et BP-max : one observation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9552" y="501317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Action’s</a:t>
            </a:r>
            <a:r>
              <a:rPr lang="fr-FR" dirty="0" smtClean="0"/>
              <a:t> value for LSDP </a:t>
            </a:r>
            <a:r>
              <a:rPr lang="fr-FR" dirty="0" err="1" smtClean="0"/>
              <a:t>policy</a:t>
            </a:r>
            <a:endParaRPr lang="fr-FR" dirty="0"/>
          </a:p>
        </p:txBody>
      </p:sp>
      <p:pic>
        <p:nvPicPr>
          <p:cNvPr id="7" name="Image 6" descr="2_LSD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000" y="1412776"/>
            <a:ext cx="4176000" cy="3691439"/>
          </a:xfrm>
          <a:prstGeom prst="rect">
            <a:avLst/>
          </a:prstGeom>
        </p:spPr>
      </p:pic>
      <p:pic>
        <p:nvPicPr>
          <p:cNvPr id="8" name="Image 7" descr="2_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0001" y="1772816"/>
            <a:ext cx="4120147" cy="331200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39552" y="501317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Action’s</a:t>
            </a:r>
            <a:r>
              <a:rPr lang="fr-FR" dirty="0" smtClean="0"/>
              <a:t> value for LSDP </a:t>
            </a:r>
            <a:r>
              <a:rPr lang="fr-FR" dirty="0" err="1" smtClean="0"/>
              <a:t>policy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220072" y="508518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Max </a:t>
            </a:r>
            <a:r>
              <a:rPr lang="fr-FR" dirty="0" err="1" smtClean="0"/>
              <a:t>marginals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LSDP et BP-max : two observations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9552" y="501317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Action’s</a:t>
            </a:r>
            <a:r>
              <a:rPr lang="fr-FR" dirty="0" smtClean="0"/>
              <a:t> value for LSDP </a:t>
            </a:r>
            <a:r>
              <a:rPr lang="fr-FR" dirty="0" err="1" smtClean="0"/>
              <a:t>policy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39552" y="501317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Action’s</a:t>
            </a:r>
            <a:r>
              <a:rPr lang="fr-FR" dirty="0" smtClean="0"/>
              <a:t> value for LSDP </a:t>
            </a:r>
            <a:r>
              <a:rPr lang="fr-FR" dirty="0" err="1" smtClean="0"/>
              <a:t>policy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220072" y="508518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Max </a:t>
            </a:r>
            <a:r>
              <a:rPr lang="fr-FR" dirty="0" err="1" smtClean="0"/>
              <a:t>marginals</a:t>
            </a:r>
            <a:endParaRPr lang="fr-FR" dirty="0"/>
          </a:p>
        </p:txBody>
      </p:sp>
      <p:pic>
        <p:nvPicPr>
          <p:cNvPr id="9" name="Image 8" descr="3_LSD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349" y="1412776"/>
            <a:ext cx="3771619" cy="3600000"/>
          </a:xfrm>
          <a:prstGeom prst="rect">
            <a:avLst/>
          </a:prstGeom>
        </p:spPr>
      </p:pic>
      <p:pic>
        <p:nvPicPr>
          <p:cNvPr id="10" name="Image 9" descr="3_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484784"/>
            <a:ext cx="4320480" cy="3619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Connecteur droit 86"/>
          <p:cNvCxnSpPr/>
          <p:nvPr/>
        </p:nvCxnSpPr>
        <p:spPr>
          <a:xfrm>
            <a:off x="97160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457200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57200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3059832" y="414908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385192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313184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2411760" y="414908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lipse 62"/>
          <p:cNvSpPr/>
          <p:nvPr/>
        </p:nvSpPr>
        <p:spPr>
          <a:xfrm>
            <a:off x="305983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49999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377991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56"/>
          <p:cNvCxnSpPr/>
          <p:nvPr/>
        </p:nvCxnSpPr>
        <p:spPr>
          <a:xfrm>
            <a:off x="899592" y="414908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131840" y="342900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57200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85192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385192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313184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13184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241176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241176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41176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69168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169168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69168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97160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7160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971600" y="270892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971600" y="342900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971600" y="486916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971600" y="558924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2411760" y="558924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2411760" y="486916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2411760" y="342900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411760" y="270892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2411760" y="198884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3131840" y="558924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131840" y="486916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131840" y="270892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3059832" y="198884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99592" y="198884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Experiment: 100 variables  -  constraint move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99592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339752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619672" y="19168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39752" y="26369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619672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99592" y="26369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899592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61967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33975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059832" y="19168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4499992" y="19168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779912" y="19168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99992" y="26369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779912" y="26369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059832" y="26369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05983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77991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49999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89959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3975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61967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3975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61967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89959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89959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61967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3975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449999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77991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5983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305983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77991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49999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5076056" y="3369186"/>
            <a:ext cx="3995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2000" dirty="0" smtClean="0"/>
              <a:t> </a:t>
            </a:r>
            <a:r>
              <a:rPr lang="fr-FR" sz="2000" dirty="0" err="1" smtClean="0"/>
              <a:t>Allowed</a:t>
            </a:r>
            <a:r>
              <a:rPr lang="fr-FR" sz="2000" dirty="0" smtClean="0"/>
              <a:t> to </a:t>
            </a:r>
            <a:r>
              <a:rPr lang="fr-FR" sz="2000" dirty="0" err="1" smtClean="0"/>
              <a:t>visit</a:t>
            </a:r>
            <a:r>
              <a:rPr lang="fr-FR" sz="2000" dirty="0" smtClean="0"/>
              <a:t> second ordre </a:t>
            </a:r>
            <a:r>
              <a:rPr lang="fr-FR" sz="2000" dirty="0" err="1" smtClean="0"/>
              <a:t>neighbourood</a:t>
            </a:r>
            <a:r>
              <a:rPr lang="fr-FR" sz="2000" dirty="0" smtClean="0"/>
              <a:t> </a:t>
            </a:r>
            <a:r>
              <a:rPr lang="fr-FR" sz="2000" dirty="0" err="1" smtClean="0"/>
              <a:t>only</a:t>
            </a:r>
            <a:r>
              <a:rPr lang="fr-FR" sz="2000" dirty="0" smtClean="0"/>
              <a:t>  !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Connecteur droit 86"/>
          <p:cNvCxnSpPr/>
          <p:nvPr/>
        </p:nvCxnSpPr>
        <p:spPr>
          <a:xfrm>
            <a:off x="97160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457200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57200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3059832" y="414908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385192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313184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2411760" y="414908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lipse 62"/>
          <p:cNvSpPr/>
          <p:nvPr/>
        </p:nvSpPr>
        <p:spPr>
          <a:xfrm>
            <a:off x="305983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49999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377991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56"/>
          <p:cNvCxnSpPr/>
          <p:nvPr/>
        </p:nvCxnSpPr>
        <p:spPr>
          <a:xfrm>
            <a:off x="899592" y="414908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131840" y="342900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57200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85192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385192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313184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13184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241176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241176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41176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69168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1691680" y="3429000"/>
            <a:ext cx="0" cy="7200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69168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971600" y="414908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71600" y="1988840"/>
            <a:ext cx="0" cy="14401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971600" y="270892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971600" y="342900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971600" y="486916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971600" y="558924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2411760" y="558924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2411760" y="486916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2411760" y="342900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411760" y="270892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2411760" y="1988840"/>
            <a:ext cx="7200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3131840" y="558924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131840" y="486916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131840" y="270892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3059832" y="198884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99592" y="198884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Experiment: 100 variables  -  constraint move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99592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339752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619672" y="19168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39752" y="26369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619672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99592" y="26369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89959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61967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339752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059832" y="19168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4499992" y="19168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779912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99992" y="26369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779912" y="26369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059832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05983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77991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499992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89959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3975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619672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3975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61967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89959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89959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61967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3975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449999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77991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59832" y="47971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305983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77991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499992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5076056" y="3369186"/>
            <a:ext cx="3995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2000" dirty="0" smtClean="0"/>
              <a:t> </a:t>
            </a:r>
            <a:r>
              <a:rPr lang="fr-FR" sz="2000" dirty="0" err="1" smtClean="0"/>
              <a:t>Allowed</a:t>
            </a:r>
            <a:r>
              <a:rPr lang="fr-FR" sz="2000" dirty="0" smtClean="0"/>
              <a:t> to </a:t>
            </a:r>
            <a:r>
              <a:rPr lang="fr-FR" sz="2000" dirty="0" err="1" smtClean="0"/>
              <a:t>visit</a:t>
            </a:r>
            <a:r>
              <a:rPr lang="fr-FR" sz="2000" dirty="0" smtClean="0"/>
              <a:t> second ordre </a:t>
            </a:r>
            <a:r>
              <a:rPr lang="fr-FR" sz="2000" dirty="0" err="1" smtClean="0"/>
              <a:t>neighbourood</a:t>
            </a:r>
            <a:r>
              <a:rPr lang="fr-FR" sz="2000" dirty="0" smtClean="0"/>
              <a:t> </a:t>
            </a:r>
            <a:r>
              <a:rPr lang="fr-FR" sz="2000" dirty="0" err="1" smtClean="0"/>
              <a:t>only</a:t>
            </a:r>
            <a:r>
              <a:rPr lang="fr-FR" sz="2000" dirty="0" smtClean="0"/>
              <a:t>  !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Experiment: 100 variables  -  constraint move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3" name="Image 2" descr="Vois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144000" cy="42691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852936"/>
            <a:ext cx="32352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Experiment: 200 variables  -  Different cost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3" name="Image 2" descr="Cout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224136"/>
            <a:ext cx="2473802" cy="4941168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915816" y="2061311"/>
          <a:ext cx="5940151" cy="30958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6144"/>
                <a:gridCol w="1224136"/>
                <a:gridCol w="1008112"/>
                <a:gridCol w="1008112"/>
                <a:gridCol w="1403647"/>
              </a:tblGrid>
              <a:tr h="6580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Random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BP-Max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LSDP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Min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Cost</a:t>
                      </a:r>
                      <a:endParaRPr lang="fr-FR" dirty="0"/>
                    </a:p>
                  </a:txBody>
                  <a:tcPr/>
                </a:tc>
              </a:tr>
              <a:tr h="97483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Policy</a:t>
                      </a:r>
                      <a:r>
                        <a:rPr lang="fr-FR" b="1" baseline="0" dirty="0" smtClean="0"/>
                        <a:t> Value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60.27%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61.77%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64.8%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64.58%</a:t>
                      </a:r>
                      <a:endParaRPr lang="fr-FR" dirty="0"/>
                    </a:p>
                  </a:txBody>
                  <a:tcPr/>
                </a:tc>
              </a:tr>
              <a:tr h="847830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Mean</a:t>
                      </a:r>
                      <a:r>
                        <a:rPr lang="fr-FR" b="1" dirty="0" smtClean="0"/>
                        <a:t> </a:t>
                      </a:r>
                      <a:r>
                        <a:rPr lang="fr-FR" b="1" dirty="0" err="1" smtClean="0"/>
                        <a:t>number</a:t>
                      </a:r>
                      <a:r>
                        <a:rPr lang="fr-FR" b="1" dirty="0" smtClean="0"/>
                        <a:t> of </a:t>
                      </a:r>
                      <a:r>
                        <a:rPr lang="fr-FR" b="1" dirty="0" err="1" smtClean="0"/>
                        <a:t>observed</a:t>
                      </a:r>
                      <a:r>
                        <a:rPr lang="fr-FR" b="1" dirty="0" smtClean="0"/>
                        <a:t> variables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26.65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27.3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5536" y="63720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Initial Budget = 38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Experiment: 200 variables  -  Different cost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3" name="Image 2" descr="Cout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224136"/>
            <a:ext cx="2473802" cy="4941168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51920" y="1341231"/>
          <a:ext cx="4320480" cy="19341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2731"/>
                <a:gridCol w="890357"/>
                <a:gridCol w="733235"/>
                <a:gridCol w="733235"/>
                <a:gridCol w="1020922"/>
              </a:tblGrid>
              <a:tr h="353652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Random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BP-Max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LSDP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Min</a:t>
                      </a:r>
                      <a:r>
                        <a:rPr lang="fr-FR" sz="1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Cost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5354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Policy</a:t>
                      </a:r>
                      <a:r>
                        <a:rPr lang="fr-FR" sz="11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Value</a:t>
                      </a:r>
                      <a:endParaRPr lang="fr-FR" sz="11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60.27%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61.77%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64.8%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64.58%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80731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Mean</a:t>
                      </a:r>
                      <a:r>
                        <a:rPr lang="fr-FR" sz="11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number</a:t>
                      </a:r>
                      <a:r>
                        <a:rPr lang="fr-FR" sz="11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</a:t>
                      </a:r>
                      <a:r>
                        <a:rPr lang="fr-FR" sz="11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observed</a:t>
                      </a:r>
                      <a:r>
                        <a:rPr lang="fr-FR" sz="11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variables</a:t>
                      </a:r>
                      <a:endParaRPr lang="fr-FR" sz="11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26.65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27.3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5536" y="63720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Initial Budget = 38</a:t>
            </a:r>
            <a:endParaRPr lang="fr-FR" dirty="0"/>
          </a:p>
        </p:txBody>
      </p:sp>
      <p:pic>
        <p:nvPicPr>
          <p:cNvPr id="7" name="Image 6" descr="Cammembert_Heuristiq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4509120"/>
            <a:ext cx="914979" cy="759920"/>
          </a:xfrm>
          <a:prstGeom prst="rect">
            <a:avLst/>
          </a:prstGeom>
        </p:spPr>
      </p:pic>
      <p:pic>
        <p:nvPicPr>
          <p:cNvPr id="8" name="Image 7" descr="Cammembert_Aleatoi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4437112"/>
            <a:ext cx="957177" cy="826848"/>
          </a:xfrm>
          <a:prstGeom prst="rect">
            <a:avLst/>
          </a:prstGeom>
        </p:spPr>
      </p:pic>
      <p:pic>
        <p:nvPicPr>
          <p:cNvPr id="9" name="Image 8" descr="Camember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40352" y="4483922"/>
            <a:ext cx="864096" cy="74527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059832" y="370774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err="1" smtClean="0"/>
              <a:t>Cost</a:t>
            </a:r>
            <a:r>
              <a:rPr lang="fr-FR" dirty="0" smtClean="0"/>
              <a:t> </a:t>
            </a:r>
            <a:r>
              <a:rPr lang="fr-FR" dirty="0" err="1" smtClean="0"/>
              <a:t>Repartition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7864" y="53732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Random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580112" y="5373216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BP-max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812360" y="537321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LSDP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Experiment: 100 variables  -  Different cost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3530" y="3068961"/>
          <a:ext cx="8496942" cy="3384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12366"/>
                <a:gridCol w="1800200"/>
                <a:gridCol w="1800200"/>
                <a:gridCol w="1584176"/>
              </a:tblGrid>
              <a:tr h="60259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Random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BP-Max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LSDP</a:t>
                      </a:r>
                      <a:endParaRPr lang="fr-FR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Policy</a:t>
                      </a:r>
                      <a:r>
                        <a:rPr lang="fr-FR" b="1" baseline="0" dirty="0" smtClean="0"/>
                        <a:t> Value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65.3%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66.2%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67%</a:t>
                      </a:r>
                      <a:endParaRPr lang="fr-FR" dirty="0"/>
                    </a:p>
                  </a:txBody>
                  <a:tcPr/>
                </a:tc>
              </a:tr>
              <a:tr h="776426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Mean</a:t>
                      </a:r>
                      <a:r>
                        <a:rPr lang="fr-FR" b="1" dirty="0" smtClean="0"/>
                        <a:t> </a:t>
                      </a:r>
                      <a:r>
                        <a:rPr lang="fr-FR" b="1" dirty="0" err="1" smtClean="0"/>
                        <a:t>number</a:t>
                      </a:r>
                      <a:r>
                        <a:rPr lang="fr-FR" b="1" dirty="0" smtClean="0"/>
                        <a:t> of </a:t>
                      </a:r>
                      <a:r>
                        <a:rPr lang="fr-FR" b="1" dirty="0" err="1" smtClean="0"/>
                        <a:t>observed</a:t>
                      </a:r>
                      <a:r>
                        <a:rPr lang="fr-FR" b="1" dirty="0" smtClean="0"/>
                        <a:t> variables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15.4</a:t>
                      </a:r>
                      <a:endParaRPr lang="fr-FR" dirty="0"/>
                    </a:p>
                  </a:txBody>
                  <a:tcPr/>
                </a:tc>
              </a:tr>
              <a:tr h="776426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WR 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65.9%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65.4%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67%</a:t>
                      </a:r>
                      <a:endParaRPr lang="fr-FR" dirty="0"/>
                    </a:p>
                  </a:txBody>
                  <a:tcPr/>
                </a:tc>
              </a:tr>
              <a:tr h="776426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WR 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63.2%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64%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27584" y="1702549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Initial Budget = 30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995936" y="1268760"/>
            <a:ext cx="49920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Cost of </a:t>
            </a:r>
            <a:r>
              <a:rPr lang="en-US" b="1" dirty="0" smtClean="0"/>
              <a:t>1</a:t>
            </a:r>
            <a:r>
              <a:rPr lang="en-US" dirty="0" smtClean="0"/>
              <a:t>  when observed variable is in </a:t>
            </a:r>
            <a:r>
              <a:rPr lang="en-US" b="1" dirty="0" smtClean="0"/>
              <a:t>state 0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Cost of  </a:t>
            </a:r>
            <a:r>
              <a:rPr lang="en-US" b="1" dirty="0" smtClean="0"/>
              <a:t>3</a:t>
            </a:r>
            <a:r>
              <a:rPr lang="en-US" dirty="0" smtClean="0"/>
              <a:t>  when observed variable is in </a:t>
            </a:r>
            <a:r>
              <a:rPr lang="en-US" b="1" dirty="0" smtClean="0"/>
              <a:t>state 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Conclusions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43608" y="1428736"/>
            <a:ext cx="81003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An </a:t>
            </a:r>
            <a:r>
              <a:rPr lang="fr-FR" dirty="0" err="1" smtClean="0"/>
              <a:t>adapted</a:t>
            </a:r>
            <a:r>
              <a:rPr lang="fr-FR" dirty="0" smtClean="0"/>
              <a:t> </a:t>
            </a:r>
            <a:r>
              <a:rPr lang="fr-FR" dirty="0" err="1" smtClean="0"/>
              <a:t>framework</a:t>
            </a:r>
            <a:r>
              <a:rPr lang="fr-FR" dirty="0" smtClean="0"/>
              <a:t> for adaptive </a:t>
            </a:r>
            <a:r>
              <a:rPr lang="fr-FR" dirty="0" err="1" smtClean="0"/>
              <a:t>sampling</a:t>
            </a:r>
            <a:r>
              <a:rPr lang="fr-FR" dirty="0" smtClean="0"/>
              <a:t> in </a:t>
            </a:r>
            <a:r>
              <a:rPr lang="fr-FR" dirty="0" err="1" smtClean="0"/>
              <a:t>discrete</a:t>
            </a:r>
            <a:r>
              <a:rPr lang="fr-FR" dirty="0" smtClean="0"/>
              <a:t> </a:t>
            </a:r>
            <a:r>
              <a:rPr lang="fr-FR" dirty="0" err="1" smtClean="0"/>
              <a:t>random</a:t>
            </a:r>
            <a:r>
              <a:rPr lang="fr-FR" dirty="0" smtClean="0"/>
              <a:t> variables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LSDP: a </a:t>
            </a:r>
            <a:r>
              <a:rPr lang="fr-FR" dirty="0" err="1" smtClean="0"/>
              <a:t>reinforcement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for </a:t>
            </a:r>
            <a:r>
              <a:rPr lang="fr-FR" dirty="0" err="1" smtClean="0"/>
              <a:t>finding</a:t>
            </a:r>
            <a:r>
              <a:rPr lang="fr-FR" dirty="0" smtClean="0"/>
              <a:t> </a:t>
            </a:r>
            <a:r>
              <a:rPr lang="fr-FR" dirty="0" err="1" smtClean="0"/>
              <a:t>near</a:t>
            </a:r>
            <a:r>
              <a:rPr lang="fr-FR" dirty="0" smtClean="0"/>
              <a:t> optimal </a:t>
            </a:r>
            <a:r>
              <a:rPr lang="fr-FR" dirty="0" err="1" smtClean="0"/>
              <a:t>policy</a:t>
            </a:r>
            <a:endParaRPr lang="fr-FR" dirty="0" smtClean="0"/>
          </a:p>
          <a:p>
            <a:pPr lvl="1"/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 Adaptation of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reinforcement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r>
              <a:rPr lang="fr-FR" dirty="0" smtClean="0"/>
              <a:t> for           </a:t>
            </a:r>
            <a:r>
              <a:rPr lang="fr-FR" dirty="0" err="1" smtClean="0"/>
              <a:t>solving</a:t>
            </a:r>
            <a:r>
              <a:rPr lang="fr-FR" dirty="0" smtClean="0"/>
              <a:t> adaptive </a:t>
            </a:r>
            <a:r>
              <a:rPr lang="fr-FR" dirty="0" err="1" smtClean="0"/>
              <a:t>sampling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endParaRPr lang="fr-FR" dirty="0" smtClean="0"/>
          </a:p>
          <a:p>
            <a:pPr lvl="1">
              <a:buFont typeface="Wingdings" pitchFamily="2" charset="2"/>
              <a:buChar char="Ø"/>
            </a:pP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Computation of </a:t>
            </a:r>
            <a:r>
              <a:rPr lang="fr-FR" dirty="0" err="1" smtClean="0"/>
              <a:t>near</a:t>
            </a:r>
            <a:r>
              <a:rPr lang="fr-FR" dirty="0" smtClean="0"/>
              <a:t> optimal </a:t>
            </a:r>
            <a:r>
              <a:rPr lang="fr-FR" dirty="0" err="1" smtClean="0"/>
              <a:t>policy</a:t>
            </a:r>
            <a:r>
              <a:rPr lang="fr-FR" dirty="0" smtClean="0"/>
              <a:t> « </a:t>
            </a:r>
            <a:r>
              <a:rPr lang="fr-FR" dirty="0" err="1" smtClean="0"/>
              <a:t>off-line</a:t>
            </a:r>
            <a:r>
              <a:rPr lang="fr-FR" dirty="0" smtClean="0"/>
              <a:t> »  </a:t>
            </a:r>
          </a:p>
          <a:p>
            <a:pPr lvl="1">
              <a:buFont typeface="Wingdings" pitchFamily="2" charset="2"/>
              <a:buChar char="Ø"/>
            </a:pP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 Design of new </a:t>
            </a:r>
            <a:r>
              <a:rPr lang="fr-FR" dirty="0" err="1" smtClean="0"/>
              <a:t>policies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outperform</a:t>
            </a:r>
            <a:r>
              <a:rPr lang="fr-FR" dirty="0" smtClean="0"/>
              <a:t> simple </a:t>
            </a:r>
            <a:r>
              <a:rPr lang="fr-FR" dirty="0" err="1" smtClean="0"/>
              <a:t>heuristics</a:t>
            </a:r>
            <a:r>
              <a:rPr lang="fr-FR" dirty="0" smtClean="0"/>
              <a:t> and </a:t>
            </a:r>
            <a:r>
              <a:rPr lang="fr-FR" dirty="0" err="1" smtClean="0"/>
              <a:t>usual</a:t>
            </a:r>
            <a:r>
              <a:rPr lang="fr-FR" dirty="0" smtClean="0"/>
              <a:t> RL </a:t>
            </a:r>
            <a:r>
              <a:rPr lang="fr-FR" dirty="0" err="1" smtClean="0"/>
              <a:t>method</a:t>
            </a:r>
            <a:endParaRPr lang="fr-FR" dirty="0" smtClean="0"/>
          </a:p>
          <a:p>
            <a:pPr lvl="1">
              <a:buFont typeface="Wingdings" pitchFamily="2" charset="2"/>
              <a:buChar char="Ø"/>
            </a:pPr>
            <a:endParaRPr lang="fr-FR" dirty="0" smtClean="0"/>
          </a:p>
          <a:p>
            <a:pPr lvl="1"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Possible application?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 marL="800100" lvl="1" indent="-342900">
              <a:buFont typeface="Wingdings" pitchFamily="2" charset="2"/>
              <a:buChar char="Ø"/>
            </a:pPr>
            <a:r>
              <a:rPr lang="fr-FR" dirty="0" err="1" smtClean="0"/>
              <a:t>Weeds</a:t>
            </a:r>
            <a:r>
              <a:rPr lang="fr-FR" dirty="0" smtClean="0"/>
              <a:t> </a:t>
            </a:r>
            <a:r>
              <a:rPr lang="fr-FR" dirty="0" err="1" smtClean="0"/>
              <a:t>sampling</a:t>
            </a:r>
            <a:r>
              <a:rPr lang="fr-FR" dirty="0" smtClean="0"/>
              <a:t> in </a:t>
            </a:r>
            <a:r>
              <a:rPr lang="fr-FR" dirty="0" err="1" smtClean="0"/>
              <a:t>crop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106680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cene3d>
            <a:camera prst="orthographicFront">
              <a:rot lat="0" lon="21299986" rev="0"/>
            </a:camera>
            <a:lightRig rig="flat" dir="t">
              <a:rot lat="0" lon="0" rev="20040000"/>
            </a:lightRig>
          </a:scene3d>
          <a:sp3d contourW="12700">
            <a:bevelT w="25400" h="38100" prst="softRound"/>
            <a:contourClr>
              <a:schemeClr val="accent3">
                <a:satMod val="115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6600" dirty="0" smtClean="0"/>
              <a:t>THANK YOU!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5496" y="270920"/>
            <a:ext cx="8229600" cy="106984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PROBLEM STATEMENT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1884541" y="1395699"/>
            <a:ext cx="511861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Adaptive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sampling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14282" y="2159493"/>
            <a:ext cx="3865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Adaptive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selection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of variables to observe for reconstruction of the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random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vector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X(1),….,X(n)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298425" y="2143116"/>
            <a:ext cx="3702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c(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A,x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(A))    -&gt;      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Cost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observing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variables  	                  X(A) in state x(A)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357818" y="3121223"/>
            <a:ext cx="4231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B                   -&gt;       Initial budget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68815" y="3143248"/>
            <a:ext cx="3088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Observations are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reliable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0" y="4869160"/>
            <a:ext cx="9324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 smtClean="0"/>
              <a:t>Problem</a:t>
            </a:r>
            <a:r>
              <a:rPr lang="fr-FR" dirty="0" smtClean="0"/>
              <a:t>: </a:t>
            </a:r>
            <a:r>
              <a:rPr lang="fr-FR" dirty="0" err="1" smtClean="0"/>
              <a:t>Find</a:t>
            </a: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strategy</a:t>
            </a:r>
            <a:r>
              <a:rPr lang="fr-FR" dirty="0" smtClean="0"/>
              <a:t> / </a:t>
            </a:r>
            <a:r>
              <a:rPr lang="fr-FR" dirty="0" err="1" smtClean="0"/>
              <a:t>sampling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  to </a:t>
            </a:r>
            <a:r>
              <a:rPr lang="fr-FR" dirty="0" err="1" smtClean="0"/>
              <a:t>adaptively</a:t>
            </a:r>
            <a:r>
              <a:rPr lang="fr-FR" dirty="0" smtClean="0"/>
              <a:t> select variables to observe 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in </a:t>
            </a:r>
            <a:r>
              <a:rPr lang="fr-FR" dirty="0" err="1" smtClean="0"/>
              <a:t>order</a:t>
            </a:r>
            <a:r>
              <a:rPr lang="fr-FR" dirty="0" smtClean="0"/>
              <a:t> to : </a:t>
            </a:r>
          </a:p>
          <a:p>
            <a:endParaRPr lang="fr-FR" dirty="0" smtClean="0"/>
          </a:p>
          <a:p>
            <a:pPr algn="ctr"/>
            <a:r>
              <a:rPr lang="fr-FR" dirty="0" smtClean="0"/>
              <a:t> </a:t>
            </a:r>
            <a:r>
              <a:rPr lang="fr-FR" dirty="0" err="1" smtClean="0"/>
              <a:t>Optimize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r>
              <a:rPr lang="fr-FR" dirty="0" smtClean="0"/>
              <a:t> of the reconstruction of X     /    Respect Initial Budget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9600" y="489992"/>
            <a:ext cx="910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Reconstruction of X(R) and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trajectory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e 13"/>
          <p:cNvGrpSpPr/>
          <p:nvPr/>
        </p:nvGrpSpPr>
        <p:grpSpPr>
          <a:xfrm>
            <a:off x="2915816" y="1052851"/>
            <a:ext cx="3528392" cy="2016109"/>
            <a:chOff x="-38823" y="3507198"/>
            <a:chExt cx="5816068" cy="3233955"/>
          </a:xfrm>
        </p:grpSpPr>
        <p:grpSp>
          <p:nvGrpSpPr>
            <p:cNvPr id="4" name="Groupe 63"/>
            <p:cNvGrpSpPr/>
            <p:nvPr/>
          </p:nvGrpSpPr>
          <p:grpSpPr>
            <a:xfrm>
              <a:off x="-38823" y="3507198"/>
              <a:ext cx="5816068" cy="2586098"/>
              <a:chOff x="4095027" y="1065152"/>
              <a:chExt cx="5816068" cy="2586098"/>
            </a:xfrm>
          </p:grpSpPr>
          <p:sp>
            <p:nvSpPr>
              <p:cNvPr id="26" name="Ellipse 25"/>
              <p:cNvSpPr/>
              <p:nvPr/>
            </p:nvSpPr>
            <p:spPr>
              <a:xfrm>
                <a:off x="6483350" y="1384300"/>
                <a:ext cx="400050" cy="355600"/>
              </a:xfrm>
              <a:prstGeom prst="ellipse">
                <a:avLst/>
              </a:prstGeom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9600000" scaled="0"/>
              </a:gra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6800175" y="1065152"/>
                <a:ext cx="2171699" cy="820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fr-FR" sz="1050" baseline="30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fr-FR" sz="1050" spc="300" dirty="0" smtClean="0">
                    <a:latin typeface="Cambria Math" pitchFamily="18" charset="0"/>
                    <a:ea typeface="Cambria Math" pitchFamily="18" charset="0"/>
                  </a:rPr>
                  <a:t>=</a:t>
                </a:r>
                <a:r>
                  <a:rPr lang="fr-FR" sz="1050" dirty="0" smtClean="0">
                    <a:latin typeface="Cambria Math" pitchFamily="18" charset="0"/>
                    <a:ea typeface="Cambria Math" pitchFamily="18" charset="0"/>
                  </a:rPr>
                  <a:t> 𝛿</a:t>
                </a:r>
                <a:r>
                  <a:rPr lang="fr-FR" sz="1050" baseline="30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fr-FR" sz="1050" dirty="0" smtClean="0">
                    <a:latin typeface="Cambria Math" pitchFamily="18" charset="0"/>
                    <a:ea typeface="Cambria Math" pitchFamily="18" charset="0"/>
                  </a:rPr>
                  <a:t>=</a:t>
                </a:r>
                <a:r>
                  <a:rPr lang="fr-FR" sz="1050" spc="300" dirty="0" smtClean="0">
                    <a:latin typeface="Cambria Math" pitchFamily="18" charset="0"/>
                    <a:ea typeface="Cambria Math" pitchFamily="18" charset="0"/>
                  </a:rPr>
                  <a:t>{8}</a:t>
                </a:r>
              </a:p>
              <a:p>
                <a:endParaRPr lang="en-US" baseline="30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cxnSp>
            <p:nvCxnSpPr>
              <p:cNvPr id="28" name="Connecteur droit 27"/>
              <p:cNvCxnSpPr>
                <a:stCxn id="26" idx="3"/>
              </p:cNvCxnSpPr>
              <p:nvPr/>
            </p:nvCxnSpPr>
            <p:spPr>
              <a:xfrm rot="5400000">
                <a:off x="5775405" y="1773469"/>
                <a:ext cx="852176" cy="6808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>
                <a:stCxn id="26" idx="5"/>
              </p:cNvCxnSpPr>
              <p:nvPr/>
            </p:nvCxnSpPr>
            <p:spPr>
              <a:xfrm rot="16200000" flipH="1">
                <a:off x="6783619" y="1729019"/>
                <a:ext cx="407676" cy="32528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ZoneTexte 29"/>
              <p:cNvSpPr txBox="1"/>
              <p:nvPr/>
            </p:nvSpPr>
            <p:spPr>
              <a:xfrm>
                <a:off x="5994401" y="2277966"/>
                <a:ext cx="3916694" cy="835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dirty="0" smtClean="0"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fr-FR" sz="1100" baseline="30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fr-FR" sz="1100" spc="300" dirty="0" smtClean="0">
                    <a:latin typeface="Cambria Math" pitchFamily="18" charset="0"/>
                    <a:ea typeface="Cambria Math" pitchFamily="18" charset="0"/>
                  </a:rPr>
                  <a:t>=</a:t>
                </a:r>
                <a:r>
                  <a:rPr lang="fr-FR" sz="1100" dirty="0" smtClean="0">
                    <a:latin typeface="Cambria Math" pitchFamily="18" charset="0"/>
                    <a:ea typeface="Cambria Math" pitchFamily="18" charset="0"/>
                  </a:rPr>
                  <a:t> 𝛿</a:t>
                </a:r>
                <a:r>
                  <a:rPr lang="fr-FR" sz="1100" baseline="30000" dirty="0" smtClean="0">
                    <a:latin typeface="Cambria Math" pitchFamily="18" charset="0"/>
                    <a:ea typeface="Cambria Math" pitchFamily="18" charset="0"/>
                  </a:rPr>
                  <a:t>2 </a:t>
                </a:r>
                <a:r>
                  <a:rPr lang="fr-FR" sz="1100" dirty="0" smtClean="0"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fr-FR" sz="1050" dirty="0" smtClean="0">
                    <a:latin typeface="Cambria Math" pitchFamily="18" charset="0"/>
                    <a:ea typeface="Cambria Math" pitchFamily="18" charset="0"/>
                  </a:rPr>
                  <a:t>(8,0)</a:t>
                </a:r>
                <a:r>
                  <a:rPr lang="fr-FR" sz="1100" dirty="0" smtClean="0">
                    <a:latin typeface="Cambria Math" pitchFamily="18" charset="0"/>
                    <a:ea typeface="Cambria Math" pitchFamily="18" charset="0"/>
                  </a:rPr>
                  <a:t>)=</a:t>
                </a:r>
                <a:r>
                  <a:rPr lang="fr-FR" sz="1100" spc="300" dirty="0" smtClean="0">
                    <a:latin typeface="Cambria Math" pitchFamily="18" charset="0"/>
                    <a:ea typeface="Cambria Math" pitchFamily="18" charset="0"/>
                  </a:rPr>
                  <a:t>{6,7}</a:t>
                </a:r>
              </a:p>
              <a:p>
                <a:endParaRPr lang="en-US" baseline="30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1" name="ZoneTexte 30"/>
              <p:cNvSpPr txBox="1"/>
              <p:nvPr/>
            </p:nvSpPr>
            <p:spPr>
              <a:xfrm>
                <a:off x="5173224" y="1802783"/>
                <a:ext cx="1221178" cy="475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latin typeface="Cambria Math" pitchFamily="18" charset="0"/>
                    <a:ea typeface="Cambria Math" pitchFamily="18" charset="0"/>
                  </a:rPr>
                  <a:t>x</a:t>
                </a:r>
                <a:r>
                  <a:rPr lang="fr-FR" sz="1050" baseline="-25000" dirty="0" smtClean="0"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fr-FR" sz="1050" baseline="-8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fr-FR" sz="1050" dirty="0" smtClean="0">
                    <a:latin typeface="Cambria Math" pitchFamily="18" charset="0"/>
                    <a:ea typeface="Cambria Math" pitchFamily="18" charset="0"/>
                  </a:rPr>
                  <a:t>=0</a:t>
                </a:r>
                <a:endParaRPr lang="en-US" sz="1050" baseline="-8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cxnSp>
            <p:nvCxnSpPr>
              <p:cNvPr id="32" name="Connecteur droit 31"/>
              <p:cNvCxnSpPr/>
              <p:nvPr/>
            </p:nvCxnSpPr>
            <p:spPr>
              <a:xfrm rot="5400000">
                <a:off x="4930855" y="2929169"/>
                <a:ext cx="807726" cy="63643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 rot="16200000" flipH="1">
                <a:off x="5908755" y="2892346"/>
                <a:ext cx="407676" cy="32528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 rot="16200000" flipH="1">
                <a:off x="5712200" y="2955551"/>
                <a:ext cx="388800" cy="1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 rot="5400000">
                <a:off x="5516562" y="2973389"/>
                <a:ext cx="400052" cy="1555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ZoneTexte 35"/>
              <p:cNvSpPr txBox="1"/>
              <p:nvPr/>
            </p:nvSpPr>
            <p:spPr>
              <a:xfrm>
                <a:off x="4095027" y="2816994"/>
                <a:ext cx="1511300" cy="475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latin typeface="Cambria Math" pitchFamily="18" charset="0"/>
                    <a:ea typeface="Cambria Math" pitchFamily="18" charset="0"/>
                  </a:rPr>
                  <a:t>x</a:t>
                </a:r>
                <a:r>
                  <a:rPr lang="fr-FR" sz="1050" baseline="-25000" dirty="0" smtClean="0"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fr-FR" sz="1050" baseline="-8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fr-FR" sz="1050" dirty="0" smtClean="0">
                    <a:latin typeface="Cambria Math" pitchFamily="18" charset="0"/>
                    <a:ea typeface="Cambria Math" pitchFamily="18" charset="0"/>
                  </a:rPr>
                  <a:t>=(4,2)</a:t>
                </a:r>
                <a:endParaRPr lang="en-US" sz="1050" baseline="-8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5594350" y="2540000"/>
                <a:ext cx="400050" cy="355600"/>
              </a:xfrm>
              <a:prstGeom prst="ellipse">
                <a:avLst/>
              </a:prstGeom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9600000" scaled="0"/>
              </a:gra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e 94"/>
            <p:cNvGrpSpPr/>
            <p:nvPr/>
          </p:nvGrpSpPr>
          <p:grpSpPr>
            <a:xfrm>
              <a:off x="440488" y="6180824"/>
              <a:ext cx="664412" cy="560329"/>
              <a:chOff x="1373938" y="2201856"/>
              <a:chExt cx="862666" cy="962179"/>
            </a:xfrm>
          </p:grpSpPr>
          <p:cxnSp>
            <p:nvCxnSpPr>
              <p:cNvPr id="18" name="Connecteur droit 17"/>
              <p:cNvCxnSpPr/>
              <p:nvPr/>
            </p:nvCxnSpPr>
            <p:spPr>
              <a:xfrm>
                <a:off x="1444383" y="3085980"/>
                <a:ext cx="720005" cy="85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>
                <a:off x="1423050" y="2277574"/>
                <a:ext cx="720005" cy="85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 rot="5400000">
                <a:off x="1746347" y="2678849"/>
                <a:ext cx="803311" cy="76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 rot="5400000">
                <a:off x="1042347" y="2678849"/>
                <a:ext cx="803311" cy="76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Ellipse 21"/>
              <p:cNvSpPr/>
              <p:nvPr/>
            </p:nvSpPr>
            <p:spPr>
              <a:xfrm>
                <a:off x="1373938" y="2972803"/>
                <a:ext cx="171454" cy="191232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2065150" y="2201856"/>
                <a:ext cx="171454" cy="191232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2065150" y="2972803"/>
                <a:ext cx="171454" cy="191232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1373938" y="2201856"/>
                <a:ext cx="171454" cy="191232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ZoneTexte 16"/>
            <p:cNvSpPr txBox="1"/>
            <p:nvPr/>
          </p:nvSpPr>
          <p:spPr>
            <a:xfrm>
              <a:off x="1149351" y="6131428"/>
              <a:ext cx="3067051" cy="475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=Reconstruction of X</a:t>
              </a:r>
              <a:r>
                <a:rPr lang="fr-FR" sz="1050" baseline="-25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R</a:t>
              </a:r>
              <a:endParaRPr lang="en-US" sz="1050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395536" y="3197294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i="1" dirty="0" smtClean="0"/>
              <a:t> </a:t>
            </a:r>
            <a:r>
              <a:rPr lang="fr-FR" dirty="0" smtClean="0"/>
              <a:t>Maximum </a:t>
            </a:r>
            <a:r>
              <a:rPr lang="fr-FR" dirty="0" err="1" smtClean="0"/>
              <a:t>Posterior</a:t>
            </a:r>
            <a:r>
              <a:rPr lang="fr-FR" dirty="0" smtClean="0"/>
              <a:t> Marginal for reconstruction: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pic>
        <p:nvPicPr>
          <p:cNvPr id="39" name="Image 38" descr="Reconstruc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9637" y="3645024"/>
            <a:ext cx="7324725" cy="58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9600" y="489992"/>
            <a:ext cx="910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Reconstruction of X(R) and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trajectory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Groupe 63"/>
          <p:cNvGrpSpPr/>
          <p:nvPr/>
        </p:nvGrpSpPr>
        <p:grpSpPr>
          <a:xfrm>
            <a:off x="2915816" y="1052851"/>
            <a:ext cx="3528392" cy="1612223"/>
            <a:chOff x="4095027" y="1065152"/>
            <a:chExt cx="5816068" cy="2586098"/>
          </a:xfrm>
        </p:grpSpPr>
        <p:sp>
          <p:nvSpPr>
            <p:cNvPr id="26" name="Ellipse 25"/>
            <p:cNvSpPr/>
            <p:nvPr/>
          </p:nvSpPr>
          <p:spPr>
            <a:xfrm>
              <a:off x="6483350" y="1384300"/>
              <a:ext cx="400050" cy="35560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9600000" scaled="0"/>
            </a:gra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800175" y="1065152"/>
              <a:ext cx="2171699" cy="820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fr-FR" sz="1050" baseline="30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fr-FR" sz="1050" spc="3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fr-FR" sz="1050" dirty="0" smtClean="0">
                  <a:latin typeface="Cambria Math" pitchFamily="18" charset="0"/>
                  <a:ea typeface="Cambria Math" pitchFamily="18" charset="0"/>
                </a:rPr>
                <a:t> 𝛿</a:t>
              </a:r>
              <a:r>
                <a:rPr lang="fr-FR" sz="1050" baseline="30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fr-FR" sz="105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fr-FR" sz="1050" spc="300" dirty="0" smtClean="0">
                  <a:latin typeface="Cambria Math" pitchFamily="18" charset="0"/>
                  <a:ea typeface="Cambria Math" pitchFamily="18" charset="0"/>
                </a:rPr>
                <a:t>{8}</a:t>
              </a:r>
            </a:p>
            <a:p>
              <a:endParaRPr lang="en-US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8" name="Connecteur droit 27"/>
            <p:cNvCxnSpPr>
              <a:stCxn id="26" idx="3"/>
            </p:cNvCxnSpPr>
            <p:nvPr/>
          </p:nvCxnSpPr>
          <p:spPr>
            <a:xfrm rot="5400000">
              <a:off x="5775405" y="1773469"/>
              <a:ext cx="852176" cy="68088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26" idx="5"/>
            </p:cNvCxnSpPr>
            <p:nvPr/>
          </p:nvCxnSpPr>
          <p:spPr>
            <a:xfrm rot="16200000" flipH="1">
              <a:off x="6783619" y="1729019"/>
              <a:ext cx="407676" cy="32528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Texte 29"/>
            <p:cNvSpPr txBox="1"/>
            <p:nvPr/>
          </p:nvSpPr>
          <p:spPr>
            <a:xfrm>
              <a:off x="5994401" y="2277966"/>
              <a:ext cx="3916694" cy="835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fr-FR" sz="1100" baseline="30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fr-FR" sz="1100" spc="3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fr-FR" sz="1100" dirty="0" smtClean="0">
                  <a:latin typeface="Cambria Math" pitchFamily="18" charset="0"/>
                  <a:ea typeface="Cambria Math" pitchFamily="18" charset="0"/>
                </a:rPr>
                <a:t> 𝛿</a:t>
              </a:r>
              <a:r>
                <a:rPr lang="fr-FR" sz="1100" baseline="30000" dirty="0" smtClean="0">
                  <a:latin typeface="Cambria Math" pitchFamily="18" charset="0"/>
                  <a:ea typeface="Cambria Math" pitchFamily="18" charset="0"/>
                </a:rPr>
                <a:t>2 </a:t>
              </a:r>
              <a:r>
                <a:rPr lang="fr-FR" sz="1100" dirty="0" smtClean="0"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fr-FR" sz="1050" dirty="0" smtClean="0">
                  <a:latin typeface="Cambria Math" pitchFamily="18" charset="0"/>
                  <a:ea typeface="Cambria Math" pitchFamily="18" charset="0"/>
                </a:rPr>
                <a:t>(8,0)</a:t>
              </a:r>
              <a:r>
                <a:rPr lang="fr-FR" sz="1100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fr-FR" sz="1100" spc="300" dirty="0" smtClean="0">
                  <a:latin typeface="Cambria Math" pitchFamily="18" charset="0"/>
                  <a:ea typeface="Cambria Math" pitchFamily="18" charset="0"/>
                </a:rPr>
                <a:t>{6,7}</a:t>
              </a:r>
            </a:p>
            <a:p>
              <a:endParaRPr lang="en-US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5173224" y="1802783"/>
              <a:ext cx="1221178" cy="475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>
                  <a:latin typeface="Cambria Math" pitchFamily="18" charset="0"/>
                  <a:ea typeface="Cambria Math" pitchFamily="18" charset="0"/>
                </a:rPr>
                <a:t>x</a:t>
              </a:r>
              <a:r>
                <a:rPr lang="fr-FR" sz="1050" baseline="-25000" dirty="0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fr-FR" sz="1050" baseline="-8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fr-FR" sz="1050" dirty="0" smtClean="0">
                  <a:latin typeface="Cambria Math" pitchFamily="18" charset="0"/>
                  <a:ea typeface="Cambria Math" pitchFamily="18" charset="0"/>
                </a:rPr>
                <a:t>=0</a:t>
              </a:r>
              <a:endParaRPr lang="en-US" sz="1050" baseline="-8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2" name="Connecteur droit 31"/>
            <p:cNvCxnSpPr/>
            <p:nvPr/>
          </p:nvCxnSpPr>
          <p:spPr>
            <a:xfrm rot="5400000">
              <a:off x="4930855" y="2929169"/>
              <a:ext cx="807726" cy="63643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rot="16200000" flipH="1">
              <a:off x="5908755" y="2892346"/>
              <a:ext cx="407676" cy="32528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rot="16200000" flipH="1">
              <a:off x="5712200" y="2955551"/>
              <a:ext cx="388800" cy="180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rot="5400000">
              <a:off x="5516562" y="2973389"/>
              <a:ext cx="400052" cy="15557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/>
            <p:cNvSpPr txBox="1"/>
            <p:nvPr/>
          </p:nvSpPr>
          <p:spPr>
            <a:xfrm>
              <a:off x="4095027" y="2816994"/>
              <a:ext cx="1511300" cy="475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>
                  <a:latin typeface="Cambria Math" pitchFamily="18" charset="0"/>
                  <a:ea typeface="Cambria Math" pitchFamily="18" charset="0"/>
                </a:rPr>
                <a:t>x</a:t>
              </a:r>
              <a:r>
                <a:rPr lang="fr-FR" sz="1050" baseline="-25000" dirty="0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fr-FR" sz="1050" baseline="-8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fr-FR" sz="1050" dirty="0" smtClean="0">
                  <a:latin typeface="Cambria Math" pitchFamily="18" charset="0"/>
                  <a:ea typeface="Cambria Math" pitchFamily="18" charset="0"/>
                </a:rPr>
                <a:t>=(4,2)</a:t>
              </a:r>
              <a:endParaRPr lang="en-US" sz="1050" baseline="-8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5594350" y="2540000"/>
              <a:ext cx="400050" cy="35560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9600000" scaled="0"/>
            </a:gra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395536" y="3197294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Maximum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Posterior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Marginal for reconstruction: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pic>
        <p:nvPicPr>
          <p:cNvPr id="39" name="Image 38" descr="Reconstruction.gif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909637" y="3645024"/>
            <a:ext cx="7324725" cy="581025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395536" y="4365104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Quality</a:t>
            </a:r>
            <a:r>
              <a:rPr lang="fr-FR" dirty="0" smtClean="0"/>
              <a:t> of </a:t>
            </a:r>
            <a:r>
              <a:rPr lang="fr-FR" dirty="0" err="1" smtClean="0"/>
              <a:t>trajectory</a:t>
            </a:r>
            <a:r>
              <a:rPr lang="fr-FR" dirty="0" smtClean="0"/>
              <a:t>:</a:t>
            </a:r>
            <a:endParaRPr lang="fr-FR" dirty="0"/>
          </a:p>
        </p:txBody>
      </p:sp>
      <p:pic>
        <p:nvPicPr>
          <p:cNvPr id="41" name="Image 40" descr="VTraj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931" y="5032598"/>
            <a:ext cx="8010525" cy="628650"/>
          </a:xfrm>
          <a:prstGeom prst="rect">
            <a:avLst/>
          </a:prstGeom>
        </p:spPr>
      </p:pic>
      <p:pic>
        <p:nvPicPr>
          <p:cNvPr id="42" name="Image 41" descr="SommeBienRec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915" y="5753819"/>
            <a:ext cx="6029325" cy="771525"/>
          </a:xfrm>
          <a:prstGeom prst="rect">
            <a:avLst/>
          </a:prstGeom>
        </p:spPr>
      </p:pic>
      <p:pic>
        <p:nvPicPr>
          <p:cNvPr id="43" name="Image 42" descr="U_Re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2708920"/>
            <a:ext cx="2160243" cy="216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QTilde.gif"/>
          <p:cNvPicPr>
            <a:picLocks noChangeAspect="1"/>
          </p:cNvPicPr>
          <p:nvPr/>
        </p:nvPicPr>
        <p:blipFill>
          <a:blip r:embed="rId2" cstate="print">
            <a:lum bright="10000" contrast="-40000"/>
          </a:blip>
          <a:stretch>
            <a:fillRect/>
          </a:stretch>
        </p:blipFill>
        <p:spPr>
          <a:xfrm>
            <a:off x="714876" y="1472228"/>
            <a:ext cx="3161058" cy="355561"/>
          </a:xfrm>
          <a:prstGeom prst="rect">
            <a:avLst/>
          </a:prstGeom>
        </p:spPr>
      </p:pic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LSDP </a:t>
            </a:r>
            <a:r>
              <a:rPr lang="fr-FR" sz="320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Algorithm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196752"/>
            <a:ext cx="3231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Linear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approximation of  Q-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function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26119" y="148478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26119" y="242088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4" name="Image 33" descr="Simeq.gif"/>
          <p:cNvPicPr>
            <a:picLocks noChangeAspect="1"/>
          </p:cNvPicPr>
          <p:nvPr/>
        </p:nvPicPr>
        <p:blipFill>
          <a:blip r:embed="rId3" cstate="print">
            <a:lum bright="10000" contrast="-40000"/>
          </a:blip>
          <a:stretch>
            <a:fillRect/>
          </a:stretch>
        </p:blipFill>
        <p:spPr>
          <a:xfrm>
            <a:off x="2577691" y="1981557"/>
            <a:ext cx="3938525" cy="274107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611560" y="2924944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How to comput w</a:t>
            </a:r>
            <a:r>
              <a:rPr lang="fr-FR" baseline="30000" dirty="0" smtClean="0"/>
              <a:t>1</a:t>
            </a:r>
            <a:r>
              <a:rPr lang="fr-FR" dirty="0" smtClean="0"/>
              <a:t>,…,</a:t>
            </a:r>
            <a:r>
              <a:rPr lang="fr-FR" dirty="0" err="1" smtClean="0"/>
              <a:t>w</a:t>
            </a:r>
            <a:r>
              <a:rPr lang="fr-FR" baseline="30000" dirty="0" err="1" smtClean="0"/>
              <a:t>H</a:t>
            </a:r>
            <a:r>
              <a:rPr lang="fr-FR" dirty="0" smtClean="0"/>
              <a:t>:</a:t>
            </a:r>
            <a:endParaRPr lang="fr-FR" baseline="30000" dirty="0"/>
          </a:p>
        </p:txBody>
      </p:sp>
      <p:grpSp>
        <p:nvGrpSpPr>
          <p:cNvPr id="4" name="Groupe 62"/>
          <p:cNvGrpSpPr/>
          <p:nvPr/>
        </p:nvGrpSpPr>
        <p:grpSpPr>
          <a:xfrm>
            <a:off x="179513" y="3429000"/>
            <a:ext cx="5040559" cy="739825"/>
            <a:chOff x="395536" y="3769295"/>
            <a:chExt cx="6154358" cy="739825"/>
          </a:xfrm>
        </p:grpSpPr>
        <p:sp>
          <p:nvSpPr>
            <p:cNvPr id="56" name="ZoneTexte 55"/>
            <p:cNvSpPr txBox="1"/>
            <p:nvPr/>
          </p:nvSpPr>
          <p:spPr>
            <a:xfrm>
              <a:off x="4668011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s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+1</a:t>
              </a:r>
              <a:endParaRPr lang="fr-FR" sz="1400" baseline="30000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43541" y="3933056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451653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651787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s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-1</a:t>
              </a:r>
              <a:endParaRPr lang="fr-FR" sz="1400" baseline="30000" dirty="0"/>
            </a:p>
          </p:txBody>
        </p:sp>
        <p:cxnSp>
          <p:nvCxnSpPr>
            <p:cNvPr id="52" name="Connecteur droit avec flèche 51"/>
            <p:cNvCxnSpPr/>
            <p:nvPr/>
          </p:nvCxnSpPr>
          <p:spPr>
            <a:xfrm>
              <a:off x="85158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>
              <a:off x="193170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 flipV="1">
              <a:off x="5220072" y="4049129"/>
              <a:ext cx="216024" cy="99951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5364088" y="3769295"/>
              <a:ext cx="118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mbria Math"/>
                  <a:ea typeface="Cambria Math"/>
                </a:rPr>
                <a:t>U</a:t>
              </a:r>
              <a:r>
                <a:rPr lang="fr-FR" sz="1400" dirty="0" smtClean="0"/>
                <a:t>(</a:t>
              </a:r>
              <a:r>
                <a:rPr lang="fr-FR" sz="1400" dirty="0" err="1" smtClean="0"/>
                <a:t>s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+1</a:t>
              </a:r>
              <a:r>
                <a:rPr lang="fr-FR" sz="1400" dirty="0" smtClean="0"/>
                <a:t>)</a:t>
              </a:r>
              <a:endParaRPr lang="fr-FR" sz="14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395536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439652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cxnSp>
          <p:nvCxnSpPr>
            <p:cNvPr id="47" name="Connecteur droit avec flèche 46"/>
            <p:cNvCxnSpPr/>
            <p:nvPr/>
          </p:nvCxnSpPr>
          <p:spPr>
            <a:xfrm flipV="1">
              <a:off x="737574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/>
            <p:nvPr/>
          </p:nvCxnSpPr>
          <p:spPr>
            <a:xfrm>
              <a:off x="3131840" y="4149080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ZoneTexte 54"/>
            <p:cNvSpPr txBox="1"/>
            <p:nvPr/>
          </p:nvSpPr>
          <p:spPr>
            <a:xfrm>
              <a:off x="3707904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s</a:t>
              </a:r>
              <a:r>
                <a:rPr lang="fr-FR" sz="1400" baseline="30000" dirty="0" err="1" smtClean="0"/>
                <a:t>H</a:t>
              </a:r>
              <a:endParaRPr lang="fr-FR" sz="1400" baseline="30000" dirty="0"/>
            </a:p>
          </p:txBody>
        </p:sp>
        <p:cxnSp>
          <p:nvCxnSpPr>
            <p:cNvPr id="57" name="Connecteur droit avec flèche 56"/>
            <p:cNvCxnSpPr/>
            <p:nvPr/>
          </p:nvCxnSpPr>
          <p:spPr>
            <a:xfrm>
              <a:off x="4043941" y="4149080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2675789" y="4201343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a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-1</a:t>
              </a:r>
              <a:endParaRPr lang="fr-FR" sz="1400" baseline="30000" dirty="0"/>
            </a:p>
          </p:txBody>
        </p:sp>
        <p:cxnSp>
          <p:nvCxnSpPr>
            <p:cNvPr id="60" name="Connecteur droit avec flèche 59"/>
            <p:cNvCxnSpPr/>
            <p:nvPr/>
          </p:nvCxnSpPr>
          <p:spPr>
            <a:xfrm flipV="1">
              <a:off x="3059832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ZoneTexte 60"/>
            <p:cNvSpPr txBox="1"/>
            <p:nvPr/>
          </p:nvSpPr>
          <p:spPr>
            <a:xfrm>
              <a:off x="3683901" y="4201343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a</a:t>
              </a:r>
              <a:r>
                <a:rPr lang="fr-FR" sz="1400" baseline="30000" dirty="0" err="1" smtClean="0"/>
                <a:t>H</a:t>
              </a:r>
              <a:endParaRPr lang="fr-FR" sz="1400" baseline="30000" dirty="0"/>
            </a:p>
          </p:txBody>
        </p:sp>
        <p:cxnSp>
          <p:nvCxnSpPr>
            <p:cNvPr id="62" name="Connecteur droit avec flèche 61"/>
            <p:cNvCxnSpPr/>
            <p:nvPr/>
          </p:nvCxnSpPr>
          <p:spPr>
            <a:xfrm flipV="1">
              <a:off x="3995936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Connecteur droit 83"/>
          <p:cNvCxnSpPr/>
          <p:nvPr/>
        </p:nvCxnSpPr>
        <p:spPr>
          <a:xfrm>
            <a:off x="2699792" y="4456857"/>
            <a:ext cx="0" cy="43204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103"/>
          <p:cNvGrpSpPr/>
          <p:nvPr/>
        </p:nvGrpSpPr>
        <p:grpSpPr>
          <a:xfrm>
            <a:off x="179512" y="4941168"/>
            <a:ext cx="4187310" cy="595809"/>
            <a:chOff x="395536" y="3913311"/>
            <a:chExt cx="5112568" cy="595809"/>
          </a:xfrm>
        </p:grpSpPr>
        <p:sp>
          <p:nvSpPr>
            <p:cNvPr id="105" name="ZoneTexte 104"/>
            <p:cNvSpPr txBox="1"/>
            <p:nvPr/>
          </p:nvSpPr>
          <p:spPr>
            <a:xfrm>
              <a:off x="4668011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s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+1</a:t>
              </a:r>
              <a:endParaRPr lang="fr-FR" sz="1400" baseline="30000" dirty="0"/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443541" y="3933056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451653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2651787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s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-1</a:t>
              </a:r>
              <a:endParaRPr lang="fr-FR" sz="1400" baseline="30000" dirty="0"/>
            </a:p>
          </p:txBody>
        </p:sp>
        <p:cxnSp>
          <p:nvCxnSpPr>
            <p:cNvPr id="109" name="Connecteur droit avec flèche 108"/>
            <p:cNvCxnSpPr/>
            <p:nvPr/>
          </p:nvCxnSpPr>
          <p:spPr>
            <a:xfrm>
              <a:off x="85158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/>
            <p:nvPr/>
          </p:nvCxnSpPr>
          <p:spPr>
            <a:xfrm>
              <a:off x="193170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avec flèche 110"/>
            <p:cNvCxnSpPr/>
            <p:nvPr/>
          </p:nvCxnSpPr>
          <p:spPr>
            <a:xfrm flipV="1">
              <a:off x="5220072" y="4049129"/>
              <a:ext cx="216024" cy="99951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ZoneTexte 112"/>
            <p:cNvSpPr txBox="1"/>
            <p:nvPr/>
          </p:nvSpPr>
          <p:spPr>
            <a:xfrm>
              <a:off x="395536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1439652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cxnSp>
          <p:nvCxnSpPr>
            <p:cNvPr id="115" name="Connecteur droit avec flèche 114"/>
            <p:cNvCxnSpPr/>
            <p:nvPr/>
          </p:nvCxnSpPr>
          <p:spPr>
            <a:xfrm flipV="1">
              <a:off x="737574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avec flèche 115"/>
            <p:cNvCxnSpPr/>
            <p:nvPr/>
          </p:nvCxnSpPr>
          <p:spPr>
            <a:xfrm>
              <a:off x="3131840" y="4149080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ZoneTexte 116"/>
            <p:cNvSpPr txBox="1"/>
            <p:nvPr/>
          </p:nvSpPr>
          <p:spPr>
            <a:xfrm>
              <a:off x="3707904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s</a:t>
              </a:r>
              <a:r>
                <a:rPr lang="fr-FR" sz="1400" baseline="30000" dirty="0" err="1" smtClean="0"/>
                <a:t>H</a:t>
              </a:r>
              <a:endParaRPr lang="fr-FR" sz="1400" baseline="30000" dirty="0"/>
            </a:p>
          </p:txBody>
        </p:sp>
        <p:cxnSp>
          <p:nvCxnSpPr>
            <p:cNvPr id="118" name="Connecteur droit avec flèche 117"/>
            <p:cNvCxnSpPr/>
            <p:nvPr/>
          </p:nvCxnSpPr>
          <p:spPr>
            <a:xfrm>
              <a:off x="4043941" y="4149080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ZoneTexte 118"/>
            <p:cNvSpPr txBox="1"/>
            <p:nvPr/>
          </p:nvSpPr>
          <p:spPr>
            <a:xfrm>
              <a:off x="2675789" y="4201343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a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-1</a:t>
              </a:r>
              <a:endParaRPr lang="fr-FR" sz="1400" baseline="30000" dirty="0"/>
            </a:p>
          </p:txBody>
        </p:sp>
        <p:cxnSp>
          <p:nvCxnSpPr>
            <p:cNvPr id="120" name="Connecteur droit avec flèche 119"/>
            <p:cNvCxnSpPr/>
            <p:nvPr/>
          </p:nvCxnSpPr>
          <p:spPr>
            <a:xfrm flipV="1">
              <a:off x="3059832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ZoneTexte 120"/>
            <p:cNvSpPr txBox="1"/>
            <p:nvPr/>
          </p:nvSpPr>
          <p:spPr>
            <a:xfrm>
              <a:off x="3683901" y="4201343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a</a:t>
              </a:r>
              <a:r>
                <a:rPr lang="fr-FR" sz="1400" baseline="30000" dirty="0" err="1" smtClean="0"/>
                <a:t>H</a:t>
              </a:r>
              <a:endParaRPr lang="fr-FR" sz="1400" baseline="30000" dirty="0"/>
            </a:p>
          </p:txBody>
        </p:sp>
        <p:cxnSp>
          <p:nvCxnSpPr>
            <p:cNvPr id="122" name="Connecteur droit avec flèche 121"/>
            <p:cNvCxnSpPr/>
            <p:nvPr/>
          </p:nvCxnSpPr>
          <p:spPr>
            <a:xfrm flipV="1">
              <a:off x="3995936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ZoneTexte 123"/>
          <p:cNvSpPr txBox="1"/>
          <p:nvPr/>
        </p:nvSpPr>
        <p:spPr>
          <a:xfrm>
            <a:off x="4248870" y="4816897"/>
            <a:ext cx="971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ambria Math"/>
                <a:ea typeface="Cambria Math"/>
              </a:rPr>
              <a:t>U</a:t>
            </a:r>
            <a:r>
              <a:rPr lang="fr-FR" sz="1400" dirty="0" smtClean="0"/>
              <a:t>(</a:t>
            </a:r>
            <a:r>
              <a:rPr lang="fr-FR" sz="1400" dirty="0" err="1" smtClean="0"/>
              <a:t>s</a:t>
            </a:r>
            <a:r>
              <a:rPr lang="fr-FR" sz="1400" baseline="30000" dirty="0" err="1" smtClean="0"/>
              <a:t>H</a:t>
            </a:r>
            <a:r>
              <a:rPr lang="fr-FR" sz="1400" baseline="30000" dirty="0" smtClean="0"/>
              <a:t>+1</a:t>
            </a:r>
            <a:r>
              <a:rPr lang="fr-FR" sz="1400" dirty="0" smtClean="0"/>
              <a:t>)</a:t>
            </a:r>
            <a:endParaRPr lang="fr-FR" sz="1400" dirty="0"/>
          </a:p>
        </p:txBody>
      </p:sp>
      <p:pic>
        <p:nvPicPr>
          <p:cNvPr id="125" name="Image 124" descr="QT.gif"/>
          <p:cNvPicPr>
            <a:picLocks noChangeAspect="1"/>
          </p:cNvPicPr>
          <p:nvPr/>
        </p:nvPicPr>
        <p:blipFill>
          <a:blip r:embed="rId4" cstate="print">
            <a:lum bright="10000" contrast="-40000"/>
          </a:blip>
          <a:stretch>
            <a:fillRect/>
          </a:stretch>
        </p:blipFill>
        <p:spPr>
          <a:xfrm>
            <a:off x="1907705" y="2492896"/>
            <a:ext cx="4248471" cy="144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QTilde.gif"/>
          <p:cNvPicPr>
            <a:picLocks noChangeAspect="1"/>
          </p:cNvPicPr>
          <p:nvPr/>
        </p:nvPicPr>
        <p:blipFill>
          <a:blip r:embed="rId2" cstate="print">
            <a:lum bright="10000" contrast="-40000"/>
          </a:blip>
          <a:stretch>
            <a:fillRect/>
          </a:stretch>
        </p:blipFill>
        <p:spPr>
          <a:xfrm>
            <a:off x="714876" y="1472228"/>
            <a:ext cx="3161058" cy="355561"/>
          </a:xfrm>
          <a:prstGeom prst="rect">
            <a:avLst/>
          </a:prstGeom>
        </p:spPr>
      </p:pic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LSDP </a:t>
            </a:r>
            <a:r>
              <a:rPr lang="fr-FR" sz="320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Algorithm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196752"/>
            <a:ext cx="3231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Linear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approximation of  Q-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function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26119" y="148478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26119" y="242088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4" name="Image 33" descr="Simeq.gif"/>
          <p:cNvPicPr>
            <a:picLocks noChangeAspect="1"/>
          </p:cNvPicPr>
          <p:nvPr/>
        </p:nvPicPr>
        <p:blipFill>
          <a:blip r:embed="rId3" cstate="print">
            <a:lum bright="10000" contrast="-40000"/>
          </a:blip>
          <a:stretch>
            <a:fillRect/>
          </a:stretch>
        </p:blipFill>
        <p:spPr>
          <a:xfrm>
            <a:off x="2577691" y="1981557"/>
            <a:ext cx="3938525" cy="274107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611560" y="2924944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How to comput w</a:t>
            </a:r>
            <a:r>
              <a:rPr lang="fr-FR" baseline="30000" dirty="0" smtClean="0"/>
              <a:t>1</a:t>
            </a:r>
            <a:r>
              <a:rPr lang="fr-FR" dirty="0" smtClean="0"/>
              <a:t>,…,</a:t>
            </a:r>
            <a:r>
              <a:rPr lang="fr-FR" dirty="0" err="1" smtClean="0"/>
              <a:t>w</a:t>
            </a:r>
            <a:r>
              <a:rPr lang="fr-FR" baseline="30000" dirty="0" err="1" smtClean="0"/>
              <a:t>H</a:t>
            </a:r>
            <a:r>
              <a:rPr lang="fr-FR" dirty="0" smtClean="0"/>
              <a:t>:</a:t>
            </a:r>
            <a:endParaRPr lang="fr-FR" baseline="30000" dirty="0"/>
          </a:p>
        </p:txBody>
      </p:sp>
      <p:grpSp>
        <p:nvGrpSpPr>
          <p:cNvPr id="4" name="Groupe 62"/>
          <p:cNvGrpSpPr/>
          <p:nvPr/>
        </p:nvGrpSpPr>
        <p:grpSpPr>
          <a:xfrm>
            <a:off x="179513" y="3429000"/>
            <a:ext cx="5040559" cy="883454"/>
            <a:chOff x="395536" y="3769295"/>
            <a:chExt cx="6154358" cy="883454"/>
          </a:xfrm>
        </p:grpSpPr>
        <p:sp>
          <p:nvSpPr>
            <p:cNvPr id="56" name="ZoneTexte 55"/>
            <p:cNvSpPr txBox="1"/>
            <p:nvPr/>
          </p:nvSpPr>
          <p:spPr>
            <a:xfrm>
              <a:off x="4668011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>
                  <a:solidFill>
                    <a:srgbClr val="FF0000"/>
                  </a:solidFill>
                </a:rPr>
                <a:t>s</a:t>
              </a:r>
              <a:r>
                <a:rPr lang="fr-FR" sz="1400" baseline="30000" dirty="0" err="1" smtClean="0">
                  <a:solidFill>
                    <a:srgbClr val="FF0000"/>
                  </a:solidFill>
                </a:rPr>
                <a:t>H</a:t>
              </a:r>
              <a:r>
                <a:rPr lang="fr-FR" sz="1400" baseline="30000" dirty="0" smtClean="0">
                  <a:solidFill>
                    <a:srgbClr val="FF0000"/>
                  </a:solidFill>
                </a:rPr>
                <a:t>+1</a:t>
              </a:r>
              <a:endParaRPr lang="fr-FR" sz="14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43541" y="3933056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451653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651787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s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-1</a:t>
              </a:r>
              <a:endParaRPr lang="fr-FR" sz="1400" baseline="30000" dirty="0"/>
            </a:p>
          </p:txBody>
        </p:sp>
        <p:cxnSp>
          <p:nvCxnSpPr>
            <p:cNvPr id="52" name="Connecteur droit avec flèche 51"/>
            <p:cNvCxnSpPr/>
            <p:nvPr/>
          </p:nvCxnSpPr>
          <p:spPr>
            <a:xfrm>
              <a:off x="85158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>
              <a:off x="193170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 flipV="1">
              <a:off x="5220072" y="4049129"/>
              <a:ext cx="216024" cy="99951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5364088" y="3769295"/>
              <a:ext cx="118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U</a:t>
              </a:r>
              <a:r>
                <a:rPr lang="fr-FR" sz="1400" dirty="0" smtClean="0">
                  <a:solidFill>
                    <a:srgbClr val="FF0000"/>
                  </a:solidFill>
                </a:rPr>
                <a:t>(</a:t>
              </a:r>
              <a:r>
                <a:rPr lang="fr-FR" sz="1400" dirty="0" err="1" smtClean="0">
                  <a:solidFill>
                    <a:srgbClr val="FF0000"/>
                  </a:solidFill>
                </a:rPr>
                <a:t>s</a:t>
              </a:r>
              <a:r>
                <a:rPr lang="fr-FR" sz="1400" baseline="30000" dirty="0" err="1" smtClean="0">
                  <a:solidFill>
                    <a:srgbClr val="FF0000"/>
                  </a:solidFill>
                </a:rPr>
                <a:t>H</a:t>
              </a:r>
              <a:r>
                <a:rPr lang="fr-FR" sz="1400" baseline="30000" dirty="0" smtClean="0">
                  <a:solidFill>
                    <a:srgbClr val="FF0000"/>
                  </a:solidFill>
                </a:rPr>
                <a:t>+1</a:t>
              </a:r>
              <a:r>
                <a:rPr lang="fr-FR" sz="1400" dirty="0" smtClean="0">
                  <a:solidFill>
                    <a:srgbClr val="FF0000"/>
                  </a:solidFill>
                </a:rPr>
                <a:t>)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395536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439652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cxnSp>
          <p:nvCxnSpPr>
            <p:cNvPr id="47" name="Connecteur droit avec flèche 46"/>
            <p:cNvCxnSpPr/>
            <p:nvPr/>
          </p:nvCxnSpPr>
          <p:spPr>
            <a:xfrm flipV="1">
              <a:off x="737574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/>
            <p:nvPr/>
          </p:nvCxnSpPr>
          <p:spPr>
            <a:xfrm>
              <a:off x="3131840" y="4149080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ZoneTexte 54"/>
            <p:cNvSpPr txBox="1"/>
            <p:nvPr/>
          </p:nvSpPr>
          <p:spPr>
            <a:xfrm>
              <a:off x="3707904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>
                  <a:solidFill>
                    <a:srgbClr val="00FF00"/>
                  </a:solidFill>
                </a:rPr>
                <a:t>s</a:t>
              </a:r>
              <a:r>
                <a:rPr lang="fr-FR" sz="1400" baseline="30000" dirty="0" err="1" smtClean="0">
                  <a:solidFill>
                    <a:srgbClr val="00FF00"/>
                  </a:solidFill>
                </a:rPr>
                <a:t>H</a:t>
              </a:r>
              <a:endParaRPr lang="fr-FR" sz="1400" baseline="30000" dirty="0">
                <a:solidFill>
                  <a:srgbClr val="00FF00"/>
                </a:solidFill>
              </a:endParaRPr>
            </a:p>
          </p:txBody>
        </p:sp>
        <p:cxnSp>
          <p:nvCxnSpPr>
            <p:cNvPr id="57" name="Connecteur droit avec flèche 56"/>
            <p:cNvCxnSpPr/>
            <p:nvPr/>
          </p:nvCxnSpPr>
          <p:spPr>
            <a:xfrm>
              <a:off x="4043941" y="4149080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2675789" y="4201343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a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-1</a:t>
              </a:r>
              <a:endParaRPr lang="fr-FR" sz="1400" baseline="30000" dirty="0"/>
            </a:p>
          </p:txBody>
        </p:sp>
        <p:cxnSp>
          <p:nvCxnSpPr>
            <p:cNvPr id="60" name="Connecteur droit avec flèche 59"/>
            <p:cNvCxnSpPr/>
            <p:nvPr/>
          </p:nvCxnSpPr>
          <p:spPr>
            <a:xfrm flipV="1">
              <a:off x="3059832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ZoneTexte 60"/>
            <p:cNvSpPr txBox="1"/>
            <p:nvPr/>
          </p:nvSpPr>
          <p:spPr>
            <a:xfrm>
              <a:off x="3683901" y="4201343"/>
              <a:ext cx="600068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>
                  <a:solidFill>
                    <a:srgbClr val="00FF00"/>
                  </a:solidFill>
                </a:rPr>
                <a:t>a</a:t>
              </a:r>
              <a:r>
                <a:rPr lang="fr-FR" sz="1400" baseline="30000" dirty="0" err="1" smtClean="0">
                  <a:solidFill>
                    <a:srgbClr val="00FF00"/>
                  </a:solidFill>
                </a:rPr>
                <a:t>H</a:t>
              </a:r>
              <a:endParaRPr lang="fr-FR" sz="1400" baseline="30000" dirty="0" smtClean="0">
                <a:solidFill>
                  <a:srgbClr val="00FF00"/>
                </a:solidFill>
              </a:endParaRPr>
            </a:p>
            <a:p>
              <a:endParaRPr lang="fr-FR" sz="1400" baseline="30000" dirty="0"/>
            </a:p>
          </p:txBody>
        </p:sp>
        <p:cxnSp>
          <p:nvCxnSpPr>
            <p:cNvPr id="62" name="Connecteur droit avec flèche 61"/>
            <p:cNvCxnSpPr/>
            <p:nvPr/>
          </p:nvCxnSpPr>
          <p:spPr>
            <a:xfrm flipV="1">
              <a:off x="3995936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Connecteur droit 83"/>
          <p:cNvCxnSpPr/>
          <p:nvPr/>
        </p:nvCxnSpPr>
        <p:spPr>
          <a:xfrm>
            <a:off x="2699792" y="4312841"/>
            <a:ext cx="0" cy="43204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103"/>
          <p:cNvGrpSpPr/>
          <p:nvPr/>
        </p:nvGrpSpPr>
        <p:grpSpPr>
          <a:xfrm>
            <a:off x="179512" y="4941168"/>
            <a:ext cx="4187310" cy="595809"/>
            <a:chOff x="395536" y="3913311"/>
            <a:chExt cx="5112568" cy="595809"/>
          </a:xfrm>
        </p:grpSpPr>
        <p:sp>
          <p:nvSpPr>
            <p:cNvPr id="105" name="ZoneTexte 104"/>
            <p:cNvSpPr txBox="1"/>
            <p:nvPr/>
          </p:nvSpPr>
          <p:spPr>
            <a:xfrm>
              <a:off x="4668011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>
                  <a:solidFill>
                    <a:srgbClr val="FF0000"/>
                  </a:solidFill>
                </a:rPr>
                <a:t>s</a:t>
              </a:r>
              <a:r>
                <a:rPr lang="fr-FR" sz="1400" baseline="30000" dirty="0" err="1" smtClean="0">
                  <a:solidFill>
                    <a:srgbClr val="FF0000"/>
                  </a:solidFill>
                </a:rPr>
                <a:t>H</a:t>
              </a:r>
              <a:r>
                <a:rPr lang="fr-FR" sz="1400" baseline="30000" dirty="0" smtClean="0">
                  <a:solidFill>
                    <a:srgbClr val="FF0000"/>
                  </a:solidFill>
                </a:rPr>
                <a:t>+1</a:t>
              </a:r>
              <a:endParaRPr lang="fr-FR" sz="14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443541" y="3933056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451653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2651787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s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-1</a:t>
              </a:r>
              <a:endParaRPr lang="fr-FR" sz="1400" baseline="30000" dirty="0"/>
            </a:p>
          </p:txBody>
        </p:sp>
        <p:cxnSp>
          <p:nvCxnSpPr>
            <p:cNvPr id="109" name="Connecteur droit avec flèche 108"/>
            <p:cNvCxnSpPr/>
            <p:nvPr/>
          </p:nvCxnSpPr>
          <p:spPr>
            <a:xfrm>
              <a:off x="85158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/>
            <p:nvPr/>
          </p:nvCxnSpPr>
          <p:spPr>
            <a:xfrm>
              <a:off x="193170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avec flèche 110"/>
            <p:cNvCxnSpPr/>
            <p:nvPr/>
          </p:nvCxnSpPr>
          <p:spPr>
            <a:xfrm flipV="1">
              <a:off x="5220072" y="4049129"/>
              <a:ext cx="216024" cy="99951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ZoneTexte 112"/>
            <p:cNvSpPr txBox="1"/>
            <p:nvPr/>
          </p:nvSpPr>
          <p:spPr>
            <a:xfrm>
              <a:off x="395536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1439652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cxnSp>
          <p:nvCxnSpPr>
            <p:cNvPr id="115" name="Connecteur droit avec flèche 114"/>
            <p:cNvCxnSpPr/>
            <p:nvPr/>
          </p:nvCxnSpPr>
          <p:spPr>
            <a:xfrm flipV="1">
              <a:off x="737574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avec flèche 115"/>
            <p:cNvCxnSpPr/>
            <p:nvPr/>
          </p:nvCxnSpPr>
          <p:spPr>
            <a:xfrm>
              <a:off x="3131840" y="4149080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/>
            <p:cNvCxnSpPr/>
            <p:nvPr/>
          </p:nvCxnSpPr>
          <p:spPr>
            <a:xfrm>
              <a:off x="4043941" y="4149080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ZoneTexte 118"/>
            <p:cNvSpPr txBox="1"/>
            <p:nvPr/>
          </p:nvSpPr>
          <p:spPr>
            <a:xfrm>
              <a:off x="2675789" y="4201343"/>
              <a:ext cx="6000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a</a:t>
              </a:r>
              <a:r>
                <a:rPr lang="fr-FR" sz="1400" baseline="30000" dirty="0" err="1" smtClean="0"/>
                <a:t>H</a:t>
              </a:r>
              <a:r>
                <a:rPr lang="fr-FR" sz="1400" baseline="30000" dirty="0" smtClean="0"/>
                <a:t>-1</a:t>
              </a:r>
              <a:endParaRPr lang="fr-FR" sz="1400" baseline="30000" dirty="0"/>
            </a:p>
          </p:txBody>
        </p:sp>
        <p:cxnSp>
          <p:nvCxnSpPr>
            <p:cNvPr id="120" name="Connecteur droit avec flèche 119"/>
            <p:cNvCxnSpPr/>
            <p:nvPr/>
          </p:nvCxnSpPr>
          <p:spPr>
            <a:xfrm flipV="1">
              <a:off x="3059832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droit avec flèche 121"/>
            <p:cNvCxnSpPr/>
            <p:nvPr/>
          </p:nvCxnSpPr>
          <p:spPr>
            <a:xfrm flipV="1">
              <a:off x="3995936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ZoneTexte 123"/>
          <p:cNvSpPr txBox="1"/>
          <p:nvPr/>
        </p:nvSpPr>
        <p:spPr>
          <a:xfrm>
            <a:off x="4248870" y="4816897"/>
            <a:ext cx="971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ambria Math"/>
                <a:ea typeface="Cambria Math"/>
              </a:rPr>
              <a:t>U</a:t>
            </a:r>
            <a:r>
              <a:rPr lang="fr-FR" sz="1400" dirty="0" smtClean="0">
                <a:solidFill>
                  <a:srgbClr val="FF0000"/>
                </a:solidFill>
              </a:rPr>
              <a:t>(</a:t>
            </a:r>
            <a:r>
              <a:rPr lang="fr-FR" sz="1400" dirty="0" err="1" smtClean="0">
                <a:solidFill>
                  <a:srgbClr val="FF0000"/>
                </a:solidFill>
              </a:rPr>
              <a:t>s</a:t>
            </a:r>
            <a:r>
              <a:rPr lang="fr-FR" sz="1400" baseline="30000" dirty="0" err="1" smtClean="0">
                <a:solidFill>
                  <a:srgbClr val="FF0000"/>
                </a:solidFill>
              </a:rPr>
              <a:t>H</a:t>
            </a:r>
            <a:r>
              <a:rPr lang="fr-FR" sz="1400" baseline="30000" dirty="0" smtClean="0">
                <a:solidFill>
                  <a:srgbClr val="FF0000"/>
                </a:solidFill>
              </a:rPr>
              <a:t>+1</a:t>
            </a:r>
            <a:r>
              <a:rPr lang="fr-FR" sz="1400" dirty="0" smtClean="0">
                <a:solidFill>
                  <a:srgbClr val="FF0000"/>
                </a:solidFill>
              </a:rPr>
              <a:t>)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65" name="Connecteur droit 64"/>
          <p:cNvCxnSpPr/>
          <p:nvPr/>
        </p:nvCxnSpPr>
        <p:spPr>
          <a:xfrm>
            <a:off x="8028384" y="4312841"/>
            <a:ext cx="0" cy="43204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ccolade ouvrante 65"/>
          <p:cNvSpPr/>
          <p:nvPr/>
        </p:nvSpPr>
        <p:spPr>
          <a:xfrm>
            <a:off x="6012160" y="3448745"/>
            <a:ext cx="216024" cy="2304256"/>
          </a:xfrm>
          <a:prstGeom prst="leftBrac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2938778" y="4931876"/>
            <a:ext cx="359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 smtClean="0">
                <a:solidFill>
                  <a:srgbClr val="00FF00"/>
                </a:solidFill>
              </a:rPr>
              <a:t>s</a:t>
            </a:r>
            <a:r>
              <a:rPr lang="fr-FR" sz="1400" baseline="30000" dirty="0" err="1" smtClean="0">
                <a:solidFill>
                  <a:srgbClr val="00FF00"/>
                </a:solidFill>
              </a:rPr>
              <a:t>H</a:t>
            </a:r>
            <a:endParaRPr lang="fr-FR" baseline="30000" dirty="0">
              <a:solidFill>
                <a:srgbClr val="00FF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915816" y="5209455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 smtClean="0">
                <a:solidFill>
                  <a:srgbClr val="00FF00"/>
                </a:solidFill>
              </a:rPr>
              <a:t>a</a:t>
            </a:r>
            <a:r>
              <a:rPr lang="fr-FR" sz="1400" baseline="30000" dirty="0" err="1" smtClean="0">
                <a:solidFill>
                  <a:srgbClr val="00FF00"/>
                </a:solidFill>
              </a:rPr>
              <a:t>H</a:t>
            </a:r>
            <a:endParaRPr lang="fr-FR" baseline="30000" dirty="0">
              <a:solidFill>
                <a:srgbClr val="00FF00"/>
              </a:solidFill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7380312" y="5805264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6283106" y="5805264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LINEAR     SYSTEM</a:t>
            </a:r>
            <a:endParaRPr lang="fr-FR" dirty="0"/>
          </a:p>
        </p:txBody>
      </p:sp>
      <p:sp>
        <p:nvSpPr>
          <p:cNvPr id="73" name="ZoneTexte 72"/>
          <p:cNvSpPr txBox="1"/>
          <p:nvPr/>
        </p:nvSpPr>
        <p:spPr>
          <a:xfrm>
            <a:off x="7236296" y="638132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</a:t>
            </a:r>
            <a:r>
              <a:rPr lang="fr-FR" baseline="30000" dirty="0" err="1" smtClean="0"/>
              <a:t>H</a:t>
            </a:r>
            <a:endParaRPr lang="fr-FR" dirty="0"/>
          </a:p>
        </p:txBody>
      </p:sp>
      <p:pic>
        <p:nvPicPr>
          <p:cNvPr id="74" name="Image 73" descr="QT.gif"/>
          <p:cNvPicPr>
            <a:picLocks noChangeAspect="1"/>
          </p:cNvPicPr>
          <p:nvPr/>
        </p:nvPicPr>
        <p:blipFill>
          <a:blip r:embed="rId4" cstate="print">
            <a:lum bright="10000" contrast="-40000"/>
          </a:blip>
          <a:stretch>
            <a:fillRect/>
          </a:stretch>
        </p:blipFill>
        <p:spPr>
          <a:xfrm>
            <a:off x="1907705" y="2492896"/>
            <a:ext cx="4248471" cy="144016"/>
          </a:xfrm>
          <a:prstGeom prst="rect">
            <a:avLst/>
          </a:prstGeom>
        </p:spPr>
      </p:pic>
      <p:pic>
        <p:nvPicPr>
          <p:cNvPr id="39938" name="Picture 2" descr="C:\Users\Mathieu\Desktop\SSIAB2012\Presentation\Syst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568452"/>
            <a:ext cx="2448272" cy="508620"/>
          </a:xfrm>
          <a:prstGeom prst="rect">
            <a:avLst/>
          </a:prstGeom>
          <a:noFill/>
        </p:spPr>
      </p:pic>
      <p:pic>
        <p:nvPicPr>
          <p:cNvPr id="58" name="Picture 2" descr="C:\Users\Mathieu\Desktop\SSIAB2012\Presentation\Syst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869160"/>
            <a:ext cx="2448272" cy="508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QTilde.gif"/>
          <p:cNvPicPr>
            <a:picLocks noChangeAspect="1"/>
          </p:cNvPicPr>
          <p:nvPr/>
        </p:nvPicPr>
        <p:blipFill>
          <a:blip r:embed="rId2" cstate="print">
            <a:lum bright="10000" contrast="-40000"/>
          </a:blip>
          <a:stretch>
            <a:fillRect/>
          </a:stretch>
        </p:blipFill>
        <p:spPr>
          <a:xfrm>
            <a:off x="714876" y="1472228"/>
            <a:ext cx="3161058" cy="355561"/>
          </a:xfrm>
          <a:prstGeom prst="rect">
            <a:avLst/>
          </a:prstGeom>
        </p:spPr>
      </p:pic>
      <p:sp>
        <p:nvSpPr>
          <p:cNvPr id="2" name="Titre 1"/>
          <p:cNvSpPr txBox="1">
            <a:spLocks/>
          </p:cNvSpPr>
          <p:nvPr/>
        </p:nvSpPr>
        <p:spPr>
          <a:xfrm>
            <a:off x="0" y="417984"/>
            <a:ext cx="85344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LSDP </a:t>
            </a:r>
            <a:r>
              <a:rPr lang="fr-FR" sz="3200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Algorithm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196752"/>
            <a:ext cx="3231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Linear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approximation of  Q-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function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26119" y="148478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26119" y="242088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4" name="Image 33" descr="Simeq.gif"/>
          <p:cNvPicPr>
            <a:picLocks noChangeAspect="1"/>
          </p:cNvPicPr>
          <p:nvPr/>
        </p:nvPicPr>
        <p:blipFill>
          <a:blip r:embed="rId3" cstate="print">
            <a:lum bright="10000" contrast="-40000"/>
          </a:blip>
          <a:stretch>
            <a:fillRect/>
          </a:stretch>
        </p:blipFill>
        <p:spPr>
          <a:xfrm>
            <a:off x="2577691" y="1981557"/>
            <a:ext cx="3938525" cy="274107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611560" y="2924944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How to comput w</a:t>
            </a:r>
            <a:r>
              <a:rPr lang="fr-FR" baseline="30000" dirty="0" smtClean="0"/>
              <a:t>1</a:t>
            </a:r>
            <a:r>
              <a:rPr lang="fr-FR" dirty="0" smtClean="0"/>
              <a:t>,…,</a:t>
            </a:r>
            <a:r>
              <a:rPr lang="fr-FR" dirty="0" err="1" smtClean="0"/>
              <a:t>w</a:t>
            </a:r>
            <a:r>
              <a:rPr lang="fr-FR" baseline="30000" dirty="0" err="1" smtClean="0"/>
              <a:t>H</a:t>
            </a:r>
            <a:r>
              <a:rPr lang="fr-FR" dirty="0" smtClean="0"/>
              <a:t>:</a:t>
            </a:r>
            <a:endParaRPr lang="fr-FR" baseline="30000" dirty="0"/>
          </a:p>
        </p:txBody>
      </p:sp>
      <p:grpSp>
        <p:nvGrpSpPr>
          <p:cNvPr id="4" name="Groupe 62"/>
          <p:cNvGrpSpPr/>
          <p:nvPr/>
        </p:nvGrpSpPr>
        <p:grpSpPr>
          <a:xfrm>
            <a:off x="179513" y="3573016"/>
            <a:ext cx="2535976" cy="595809"/>
            <a:chOff x="395536" y="3913311"/>
            <a:chExt cx="3096344" cy="595809"/>
          </a:xfrm>
        </p:grpSpPr>
        <p:sp>
          <p:nvSpPr>
            <p:cNvPr id="49" name="ZoneTexte 48"/>
            <p:cNvSpPr txBox="1"/>
            <p:nvPr/>
          </p:nvSpPr>
          <p:spPr>
            <a:xfrm>
              <a:off x="443541" y="3933056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451653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651787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>
                  <a:solidFill>
                    <a:srgbClr val="00FF00"/>
                  </a:solidFill>
                </a:rPr>
                <a:t>s</a:t>
              </a:r>
              <a:r>
                <a:rPr lang="fr-FR" sz="1400" baseline="30000" dirty="0" err="1" smtClean="0">
                  <a:solidFill>
                    <a:srgbClr val="00FF00"/>
                  </a:solidFill>
                </a:rPr>
                <a:t>H</a:t>
              </a:r>
              <a:r>
                <a:rPr lang="fr-FR" sz="1400" baseline="30000" dirty="0" smtClean="0">
                  <a:solidFill>
                    <a:srgbClr val="00FF00"/>
                  </a:solidFill>
                </a:rPr>
                <a:t>-1</a:t>
              </a:r>
              <a:endParaRPr lang="fr-FR" sz="1400" baseline="30000" dirty="0">
                <a:solidFill>
                  <a:srgbClr val="00FF00"/>
                </a:solidFill>
              </a:endParaRPr>
            </a:p>
          </p:txBody>
        </p:sp>
        <p:cxnSp>
          <p:nvCxnSpPr>
            <p:cNvPr id="52" name="Connecteur droit avec flèche 51"/>
            <p:cNvCxnSpPr/>
            <p:nvPr/>
          </p:nvCxnSpPr>
          <p:spPr>
            <a:xfrm>
              <a:off x="85158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>
              <a:off x="193170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ZoneTexte 44"/>
            <p:cNvSpPr txBox="1"/>
            <p:nvPr/>
          </p:nvSpPr>
          <p:spPr>
            <a:xfrm>
              <a:off x="395536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439652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cxnSp>
          <p:nvCxnSpPr>
            <p:cNvPr id="47" name="Connecteur droit avec flèche 46"/>
            <p:cNvCxnSpPr/>
            <p:nvPr/>
          </p:nvCxnSpPr>
          <p:spPr>
            <a:xfrm flipV="1">
              <a:off x="737574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2675789" y="4201343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>
                  <a:solidFill>
                    <a:srgbClr val="00FF00"/>
                  </a:solidFill>
                </a:rPr>
                <a:t>a</a:t>
              </a:r>
              <a:r>
                <a:rPr lang="fr-FR" sz="1400" baseline="30000" dirty="0" err="1" smtClean="0">
                  <a:solidFill>
                    <a:srgbClr val="00FF00"/>
                  </a:solidFill>
                </a:rPr>
                <a:t>H</a:t>
              </a:r>
              <a:r>
                <a:rPr lang="fr-FR" sz="1400" baseline="30000" dirty="0" smtClean="0">
                  <a:solidFill>
                    <a:srgbClr val="00FF00"/>
                  </a:solidFill>
                </a:rPr>
                <a:t>-1</a:t>
              </a:r>
              <a:endParaRPr lang="fr-FR" sz="1400" baseline="30000" dirty="0">
                <a:solidFill>
                  <a:srgbClr val="00FF00"/>
                </a:solidFill>
              </a:endParaRPr>
            </a:p>
          </p:txBody>
        </p:sp>
      </p:grpSp>
      <p:cxnSp>
        <p:nvCxnSpPr>
          <p:cNvPr id="84" name="Connecteur droit 83"/>
          <p:cNvCxnSpPr/>
          <p:nvPr/>
        </p:nvCxnSpPr>
        <p:spPr>
          <a:xfrm>
            <a:off x="1691680" y="4312841"/>
            <a:ext cx="0" cy="43204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103"/>
          <p:cNvGrpSpPr/>
          <p:nvPr/>
        </p:nvGrpSpPr>
        <p:grpSpPr>
          <a:xfrm>
            <a:off x="179512" y="4941168"/>
            <a:ext cx="2535976" cy="595809"/>
            <a:chOff x="395536" y="3913311"/>
            <a:chExt cx="3096344" cy="595809"/>
          </a:xfrm>
        </p:grpSpPr>
        <p:sp>
          <p:nvSpPr>
            <p:cNvPr id="106" name="ZoneTexte 105"/>
            <p:cNvSpPr txBox="1"/>
            <p:nvPr/>
          </p:nvSpPr>
          <p:spPr>
            <a:xfrm>
              <a:off x="443541" y="3933056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451653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s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2651787" y="3913311"/>
              <a:ext cx="840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>
                  <a:solidFill>
                    <a:srgbClr val="00FF00"/>
                  </a:solidFill>
                </a:rPr>
                <a:t>s</a:t>
              </a:r>
              <a:r>
                <a:rPr lang="fr-FR" sz="1400" baseline="30000" dirty="0" err="1" smtClean="0">
                  <a:solidFill>
                    <a:srgbClr val="00FF00"/>
                  </a:solidFill>
                </a:rPr>
                <a:t>H</a:t>
              </a:r>
              <a:r>
                <a:rPr lang="fr-FR" sz="1400" baseline="30000" dirty="0" smtClean="0">
                  <a:solidFill>
                    <a:srgbClr val="00FF00"/>
                  </a:solidFill>
                </a:rPr>
                <a:t>-1</a:t>
              </a:r>
              <a:endParaRPr lang="fr-FR" sz="1400" baseline="30000" dirty="0">
                <a:solidFill>
                  <a:srgbClr val="00FF00"/>
                </a:solidFill>
              </a:endParaRPr>
            </a:p>
          </p:txBody>
        </p:sp>
        <p:cxnSp>
          <p:nvCxnSpPr>
            <p:cNvPr id="109" name="Connecteur droit avec flèche 108"/>
            <p:cNvCxnSpPr/>
            <p:nvPr/>
          </p:nvCxnSpPr>
          <p:spPr>
            <a:xfrm>
              <a:off x="85158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/>
            <p:nvPr/>
          </p:nvCxnSpPr>
          <p:spPr>
            <a:xfrm>
              <a:off x="1931707" y="4144558"/>
              <a:ext cx="600067" cy="0"/>
            </a:xfrm>
            <a:prstGeom prst="straightConnector1">
              <a:avLst/>
            </a:prstGeom>
            <a:ln w="10795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ZoneTexte 112"/>
            <p:cNvSpPr txBox="1"/>
            <p:nvPr/>
          </p:nvSpPr>
          <p:spPr>
            <a:xfrm>
              <a:off x="395536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1</a:t>
              </a:r>
              <a:endParaRPr lang="fr-FR" sz="1400" baseline="30000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1439652" y="4194219"/>
              <a:ext cx="600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</a:t>
              </a:r>
              <a:r>
                <a:rPr lang="fr-FR" sz="1400" baseline="30000" dirty="0" smtClean="0"/>
                <a:t>2</a:t>
              </a:r>
              <a:endParaRPr lang="fr-FR" sz="1400" baseline="30000" dirty="0"/>
            </a:p>
          </p:txBody>
        </p:sp>
        <p:cxnSp>
          <p:nvCxnSpPr>
            <p:cNvPr id="115" name="Connecteur droit avec flèche 114"/>
            <p:cNvCxnSpPr/>
            <p:nvPr/>
          </p:nvCxnSpPr>
          <p:spPr>
            <a:xfrm flipV="1">
              <a:off x="737574" y="4265152"/>
              <a:ext cx="666074" cy="99952"/>
            </a:xfrm>
            <a:prstGeom prst="straightConnector1">
              <a:avLst/>
            </a:prstGeom>
            <a:ln w="1079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ZoneTexte 118"/>
            <p:cNvSpPr txBox="1"/>
            <p:nvPr/>
          </p:nvSpPr>
          <p:spPr>
            <a:xfrm>
              <a:off x="2675789" y="4201343"/>
              <a:ext cx="6000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>
                  <a:solidFill>
                    <a:srgbClr val="00FF00"/>
                  </a:solidFill>
                </a:rPr>
                <a:t>a</a:t>
              </a:r>
              <a:r>
                <a:rPr lang="fr-FR" sz="1400" baseline="30000" dirty="0" err="1" smtClean="0">
                  <a:solidFill>
                    <a:srgbClr val="00FF00"/>
                  </a:solidFill>
                </a:rPr>
                <a:t>H</a:t>
              </a:r>
              <a:r>
                <a:rPr lang="fr-FR" sz="1400" baseline="30000" dirty="0" smtClean="0">
                  <a:solidFill>
                    <a:srgbClr val="00FF00"/>
                  </a:solidFill>
                </a:rPr>
                <a:t>-1</a:t>
              </a:r>
              <a:endParaRPr lang="fr-FR" sz="1400" baseline="30000" dirty="0">
                <a:solidFill>
                  <a:srgbClr val="00FF00"/>
                </a:solidFill>
              </a:endParaRPr>
            </a:p>
          </p:txBody>
        </p:sp>
      </p:grpSp>
      <p:cxnSp>
        <p:nvCxnSpPr>
          <p:cNvPr id="65" name="Connecteur droit 64"/>
          <p:cNvCxnSpPr/>
          <p:nvPr/>
        </p:nvCxnSpPr>
        <p:spPr>
          <a:xfrm>
            <a:off x="5940152" y="4312841"/>
            <a:ext cx="0" cy="43204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ccolade ouvrante 65"/>
          <p:cNvSpPr/>
          <p:nvPr/>
        </p:nvSpPr>
        <p:spPr>
          <a:xfrm>
            <a:off x="3635896" y="3592761"/>
            <a:ext cx="216024" cy="1924471"/>
          </a:xfrm>
          <a:prstGeom prst="leftBrac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012160" y="5805264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4932040" y="5805264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LINEAR     SYSTEM</a:t>
            </a:r>
            <a:endParaRPr lang="fr-FR" dirty="0"/>
          </a:p>
        </p:txBody>
      </p:sp>
      <p:sp>
        <p:nvSpPr>
          <p:cNvPr id="73" name="ZoneTexte 72"/>
          <p:cNvSpPr txBox="1"/>
          <p:nvPr/>
        </p:nvSpPr>
        <p:spPr>
          <a:xfrm>
            <a:off x="5820574" y="638132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</a:t>
            </a:r>
            <a:r>
              <a:rPr lang="fr-FR" baseline="30000" dirty="0" err="1" smtClean="0"/>
              <a:t>H</a:t>
            </a:r>
            <a:r>
              <a:rPr lang="fr-FR" baseline="30000" dirty="0" smtClean="0"/>
              <a:t>-1</a:t>
            </a:r>
            <a:endParaRPr lang="fr-FR" dirty="0"/>
          </a:p>
        </p:txBody>
      </p:sp>
      <p:pic>
        <p:nvPicPr>
          <p:cNvPr id="75" name="Image 74" descr="QT.gif"/>
          <p:cNvPicPr>
            <a:picLocks noChangeAspect="1"/>
          </p:cNvPicPr>
          <p:nvPr/>
        </p:nvPicPr>
        <p:blipFill>
          <a:blip r:embed="rId4" cstate="print">
            <a:lum bright="10000" contrast="-40000"/>
          </a:blip>
          <a:stretch>
            <a:fillRect/>
          </a:stretch>
        </p:blipFill>
        <p:spPr>
          <a:xfrm>
            <a:off x="1907705" y="2492896"/>
            <a:ext cx="4248471" cy="144016"/>
          </a:xfrm>
          <a:prstGeom prst="rect">
            <a:avLst/>
          </a:prstGeom>
        </p:spPr>
      </p:pic>
      <p:pic>
        <p:nvPicPr>
          <p:cNvPr id="38" name="Image 37" descr="Sys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3595490"/>
            <a:ext cx="4777730" cy="409574"/>
          </a:xfrm>
          <a:prstGeom prst="rect">
            <a:avLst/>
          </a:prstGeom>
        </p:spPr>
      </p:pic>
      <p:pic>
        <p:nvPicPr>
          <p:cNvPr id="39" name="Image 38" descr="Sys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4963642"/>
            <a:ext cx="4777730" cy="409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5496" y="270920"/>
            <a:ext cx="8229600" cy="106984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PROBLEM STATEMENT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1884541" y="1395699"/>
            <a:ext cx="511861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Adaptive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sampling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14282" y="2159493"/>
            <a:ext cx="3865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Adaptive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selection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of variables to observe for reconstruction of the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random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vector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X(1),….,X(n)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298425" y="2143116"/>
            <a:ext cx="3702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c(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A,x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(A))    -&gt;      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Cost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observing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variables  	                  X(A) in state x(A)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357818" y="3121223"/>
            <a:ext cx="4231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B                   -&gt;       Initial budget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68815" y="3143248"/>
            <a:ext cx="3088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Observations are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reliable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4869160"/>
            <a:ext cx="9324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 smtClean="0"/>
              <a:t>Problem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Find</a:t>
            </a: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strategies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sampling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policy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adaptively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select variables to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observed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                   in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order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to : </a:t>
            </a:r>
          </a:p>
          <a:p>
            <a:endParaRPr lang="fr-FR" dirty="0" smtClean="0"/>
          </a:p>
          <a:p>
            <a:pPr algn="ctr"/>
            <a:r>
              <a:rPr lang="fr-FR" dirty="0" smtClean="0"/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Optimize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Quality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of the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reconstructed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vector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 X   /    Respect Initial Budget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107504" y="1346572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any    </a:t>
            </a:r>
            <a:r>
              <a:rPr lang="en-US" i="1" dirty="0" smtClean="0"/>
              <a:t>sampling plans   </a:t>
            </a:r>
            <a:r>
              <a:rPr lang="en-US" dirty="0" smtClean="0"/>
              <a:t>A</a:t>
            </a:r>
            <a:r>
              <a:rPr lang="en-US" baseline="30000" dirty="0" smtClean="0"/>
              <a:t>1 </a:t>
            </a:r>
            <a:r>
              <a:rPr lang="en-US" dirty="0" smtClean="0"/>
              <a:t>,…,A</a:t>
            </a:r>
            <a:r>
              <a:rPr lang="en-US" baseline="30000" dirty="0" smtClean="0"/>
              <a:t>t </a:t>
            </a:r>
            <a:r>
              <a:rPr lang="en-US" dirty="0" smtClean="0"/>
              <a:t>   and   observations  x(A</a:t>
            </a:r>
            <a:r>
              <a:rPr lang="en-US" baseline="30000" dirty="0" smtClean="0"/>
              <a:t>1</a:t>
            </a:r>
            <a:r>
              <a:rPr lang="en-US" dirty="0" smtClean="0"/>
              <a:t>),…, x(A</a:t>
            </a:r>
            <a:r>
              <a:rPr lang="en-US" baseline="30000" dirty="0" smtClean="0"/>
              <a:t>t</a:t>
            </a:r>
            <a:r>
              <a:rPr lang="en-US" dirty="0" smtClean="0"/>
              <a:t>) ,  an adaptive sampling policy </a:t>
            </a:r>
            <a:r>
              <a:rPr lang="fr-FR" dirty="0" smtClean="0">
                <a:latin typeface="Cambria Math" pitchFamily="18" charset="0"/>
                <a:ea typeface="Cambria Math" pitchFamily="18" charset="0"/>
              </a:rPr>
              <a:t>𝛿</a:t>
            </a:r>
            <a:r>
              <a:rPr lang="en-US" dirty="0" smtClean="0"/>
              <a:t> is a function giving the next variable(s) to observe:</a:t>
            </a:r>
          </a:p>
          <a:p>
            <a:r>
              <a:rPr lang="en-US" dirty="0" smtClean="0"/>
              <a:t>			 </a:t>
            </a:r>
            <a:r>
              <a:rPr lang="fr-FR" dirty="0" smtClean="0">
                <a:latin typeface="Cambria Math" pitchFamily="18" charset="0"/>
                <a:ea typeface="Cambria Math" pitchFamily="18" charset="0"/>
              </a:rPr>
              <a:t>𝛿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fr-FR" sz="24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/>
              <a:t>A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,x(A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)),…,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err="1" smtClean="0"/>
              <a:t>A</a:t>
            </a:r>
            <a:r>
              <a:rPr lang="en-US" baseline="30000" dirty="0" err="1" smtClean="0"/>
              <a:t>t</a:t>
            </a:r>
            <a:r>
              <a:rPr lang="en-US" dirty="0" err="1" smtClean="0"/>
              <a:t>,x</a:t>
            </a:r>
            <a:r>
              <a:rPr lang="en-US" dirty="0" smtClean="0"/>
              <a:t>(A</a:t>
            </a:r>
            <a:r>
              <a:rPr lang="en-US" baseline="30000" dirty="0" smtClean="0"/>
              <a:t>t</a:t>
            </a:r>
            <a:r>
              <a:rPr lang="en-US" dirty="0" smtClean="0"/>
              <a:t>))</a:t>
            </a:r>
            <a:r>
              <a:rPr lang="en-US" sz="2000" dirty="0" smtClean="0"/>
              <a:t>)</a:t>
            </a:r>
            <a:r>
              <a:rPr lang="en-US" dirty="0" smtClean="0"/>
              <a:t>=A</a:t>
            </a:r>
            <a:r>
              <a:rPr lang="en-US" baseline="30000" dirty="0" smtClean="0"/>
              <a:t>t+1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5496" y="270920"/>
            <a:ext cx="8229600" cy="106984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DEFINITION: Adaptive </a:t>
            </a:r>
            <a:r>
              <a:rPr lang="fr-FR" sz="3600" dirty="0" err="1" smtClean="0"/>
              <a:t>sampling</a:t>
            </a:r>
            <a:r>
              <a:rPr lang="fr-FR" sz="3600" dirty="0" smtClean="0"/>
              <a:t> </a:t>
            </a:r>
            <a:r>
              <a:rPr lang="fr-FR" sz="3600" dirty="0" err="1" smtClean="0"/>
              <a:t>policy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e 63"/>
          <p:cNvGrpSpPr/>
          <p:nvPr/>
        </p:nvGrpSpPr>
        <p:grpSpPr>
          <a:xfrm>
            <a:off x="5652120" y="3990713"/>
            <a:ext cx="4135512" cy="2390615"/>
            <a:chOff x="4964038" y="1206500"/>
            <a:chExt cx="4135512" cy="2444750"/>
          </a:xfrm>
        </p:grpSpPr>
        <p:sp>
          <p:nvSpPr>
            <p:cNvPr id="52" name="Ellipse 51"/>
            <p:cNvSpPr/>
            <p:nvPr/>
          </p:nvSpPr>
          <p:spPr>
            <a:xfrm>
              <a:off x="6483350" y="1384300"/>
              <a:ext cx="400050" cy="35560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9600000" scaled="0"/>
            </a:gra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ZoneTexte 36"/>
            <p:cNvSpPr txBox="1"/>
            <p:nvPr/>
          </p:nvSpPr>
          <p:spPr>
            <a:xfrm>
              <a:off x="6927850" y="1206500"/>
              <a:ext cx="21717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fr-FR" baseline="30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fr-FR" spc="3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 𝛿</a:t>
              </a:r>
              <a:r>
                <a:rPr lang="fr-FR" baseline="30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fr-FR" spc="300" dirty="0" smtClean="0">
                  <a:latin typeface="Cambria Math" pitchFamily="18" charset="0"/>
                  <a:ea typeface="Cambria Math" pitchFamily="18" charset="0"/>
                </a:rPr>
                <a:t>{8}</a:t>
              </a:r>
            </a:p>
            <a:p>
              <a:endParaRPr lang="en-US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54" name="Connecteur droit 53"/>
            <p:cNvCxnSpPr>
              <a:stCxn id="52" idx="3"/>
            </p:cNvCxnSpPr>
            <p:nvPr/>
          </p:nvCxnSpPr>
          <p:spPr>
            <a:xfrm rot="5400000">
              <a:off x="5775405" y="1773469"/>
              <a:ext cx="852176" cy="6808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>
              <a:stCxn id="52" idx="5"/>
            </p:cNvCxnSpPr>
            <p:nvPr/>
          </p:nvCxnSpPr>
          <p:spPr>
            <a:xfrm rot="16200000" flipH="1">
              <a:off x="6783619" y="1729019"/>
              <a:ext cx="407676" cy="32528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ZoneTexte 55"/>
            <p:cNvSpPr txBox="1"/>
            <p:nvPr/>
          </p:nvSpPr>
          <p:spPr>
            <a:xfrm>
              <a:off x="5994400" y="2406650"/>
              <a:ext cx="3022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fr-FR" baseline="30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fr-FR" spc="3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 𝛿</a:t>
              </a:r>
              <a:r>
                <a:rPr lang="fr-FR" baseline="30000" dirty="0" smtClean="0">
                  <a:latin typeface="Cambria Math" pitchFamily="18" charset="0"/>
                  <a:ea typeface="Cambria Math" pitchFamily="18" charset="0"/>
                </a:rPr>
                <a:t>2 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fr-FR" sz="1600" dirty="0" smtClean="0">
                  <a:latin typeface="Cambria Math" pitchFamily="18" charset="0"/>
                  <a:ea typeface="Cambria Math" pitchFamily="18" charset="0"/>
                </a:rPr>
                <a:t>(8,0)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fr-FR" spc="300" dirty="0" smtClean="0">
                  <a:latin typeface="Cambria Math" pitchFamily="18" charset="0"/>
                  <a:ea typeface="Cambria Math" pitchFamily="18" charset="0"/>
                </a:rPr>
                <a:t>{6,7}</a:t>
              </a:r>
            </a:p>
            <a:p>
              <a:endParaRPr lang="en-US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4964038" y="1784350"/>
              <a:ext cx="1163712" cy="377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x(A</a:t>
              </a:r>
              <a:r>
                <a:rPr lang="fr-FR" baseline="30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)=0</a:t>
              </a:r>
              <a:endParaRPr lang="en-US" baseline="-8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58" name="Connecteur droit 57"/>
            <p:cNvCxnSpPr/>
            <p:nvPr/>
          </p:nvCxnSpPr>
          <p:spPr>
            <a:xfrm rot="5400000">
              <a:off x="4930855" y="2929169"/>
              <a:ext cx="807726" cy="6364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rot="16200000" flipH="1">
              <a:off x="5908755" y="2892346"/>
              <a:ext cx="407676" cy="32528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rot="16200000" flipH="1">
              <a:off x="5712200" y="2955551"/>
              <a:ext cx="388800" cy="180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 rot="5400000">
              <a:off x="5516562" y="2973389"/>
              <a:ext cx="400052" cy="15557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5594350" y="2540000"/>
              <a:ext cx="400050" cy="35560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9600000" scaled="0"/>
            </a:gra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2731740" y="3168000"/>
            <a:ext cx="40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spc="270" dirty="0" smtClean="0">
                <a:ea typeface="Cambria Math" pitchFamily="18" charset="0"/>
              </a:rPr>
              <a:t>-- </a:t>
            </a:r>
            <a:r>
              <a:rPr lang="fr-FR" sz="2000" spc="270" dirty="0" err="1" smtClean="0">
                <a:ea typeface="Cambria Math" pitchFamily="18" charset="0"/>
              </a:rPr>
              <a:t>Example</a:t>
            </a:r>
            <a:r>
              <a:rPr lang="fr-FR" sz="2000" spc="270" dirty="0" smtClean="0">
                <a:ea typeface="Cambria Math" pitchFamily="18" charset="0"/>
              </a:rPr>
              <a:t> --</a:t>
            </a:r>
            <a:endParaRPr lang="fr-FR" sz="2000" spc="270" dirty="0">
              <a:ea typeface="Cambria Math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66700" y="3139380"/>
            <a:ext cx="8591580" cy="1588"/>
          </a:xfrm>
          <a:prstGeom prst="line">
            <a:avLst/>
          </a:prstGeom>
          <a:ln w="12700">
            <a:solidFill>
              <a:schemeClr val="tx1">
                <a:alpha val="5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4643438" y="5651956"/>
            <a:ext cx="1880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mbria Math" pitchFamily="18" charset="0"/>
                <a:ea typeface="Cambria Math" pitchFamily="18" charset="0"/>
              </a:rPr>
              <a:t>x(A</a:t>
            </a:r>
            <a:r>
              <a:rPr lang="fr-FR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fr-FR" dirty="0" smtClean="0">
                <a:latin typeface="Cambria Math" pitchFamily="18" charset="0"/>
                <a:ea typeface="Cambria Math" pitchFamily="18" charset="0"/>
              </a:rPr>
              <a:t>)=(1,3)</a:t>
            </a:r>
            <a:endParaRPr lang="en-US" baseline="-8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07504" y="1346572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For any   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sampling plans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,…,A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and   observations  x(A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),…, x(A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,  an adaptive sampling policy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𝛿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a function giving the next variable(s) to observe: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	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𝛿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,x(A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)),…,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,x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))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t+1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Titre 1"/>
          <p:cNvSpPr>
            <a:spLocks noGrp="1"/>
          </p:cNvSpPr>
          <p:nvPr>
            <p:ph type="title"/>
          </p:nvPr>
        </p:nvSpPr>
        <p:spPr>
          <a:xfrm>
            <a:off x="35496" y="270920"/>
            <a:ext cx="8229600" cy="106984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DEFINITION: Adaptive </a:t>
            </a:r>
            <a:r>
              <a:rPr lang="fr-FR" sz="3600" dirty="0" err="1" smtClean="0"/>
              <a:t>sampling</a:t>
            </a:r>
            <a:r>
              <a:rPr lang="fr-FR" sz="3600" dirty="0" smtClean="0"/>
              <a:t> </a:t>
            </a:r>
            <a:r>
              <a:rPr lang="fr-FR" sz="3600" dirty="0" err="1" smtClean="0"/>
              <a:t>policy</a:t>
            </a:r>
            <a:endParaRPr lang="fr-FR" sz="3600" dirty="0"/>
          </a:p>
        </p:txBody>
      </p:sp>
      <p:grpSp>
        <p:nvGrpSpPr>
          <p:cNvPr id="67" name="Groupe 66"/>
          <p:cNvGrpSpPr/>
          <p:nvPr/>
        </p:nvGrpSpPr>
        <p:grpSpPr>
          <a:xfrm>
            <a:off x="865930" y="4214818"/>
            <a:ext cx="2348748" cy="1819945"/>
            <a:chOff x="1863212" y="3121223"/>
            <a:chExt cx="2348748" cy="1819945"/>
          </a:xfrm>
        </p:grpSpPr>
        <p:sp>
          <p:nvSpPr>
            <p:cNvPr id="68" name="Ellipse 67"/>
            <p:cNvSpPr/>
            <p:nvPr/>
          </p:nvSpPr>
          <p:spPr>
            <a:xfrm>
              <a:off x="2339752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3779912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3059832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Ellipse 70"/>
            <p:cNvSpPr/>
            <p:nvPr/>
          </p:nvSpPr>
          <p:spPr>
            <a:xfrm>
              <a:off x="3779912" y="40770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/>
            <p:nvPr/>
          </p:nvSpPr>
          <p:spPr>
            <a:xfrm>
              <a:off x="3059832" y="40770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Ellipse 72"/>
            <p:cNvSpPr/>
            <p:nvPr/>
          </p:nvSpPr>
          <p:spPr>
            <a:xfrm>
              <a:off x="2339752" y="40770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Ellipse 73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Ellipse 74"/>
            <p:cNvSpPr/>
            <p:nvPr/>
          </p:nvSpPr>
          <p:spPr>
            <a:xfrm>
              <a:off x="305983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7" name="Connecteur droit 76"/>
            <p:cNvCxnSpPr/>
            <p:nvPr/>
          </p:nvCxnSpPr>
          <p:spPr>
            <a:xfrm>
              <a:off x="2339752" y="3429000"/>
              <a:ext cx="15121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2411760" y="4149080"/>
              <a:ext cx="15121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2411760" y="4869160"/>
              <a:ext cx="15121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3851920" y="3429000"/>
              <a:ext cx="0" cy="14401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3131840" y="3429000"/>
              <a:ext cx="0" cy="14401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>
            <a:xfrm>
              <a:off x="2411760" y="3429000"/>
              <a:ext cx="0" cy="14401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ZoneTexte 82"/>
            <p:cNvSpPr txBox="1"/>
            <p:nvPr/>
          </p:nvSpPr>
          <p:spPr>
            <a:xfrm>
              <a:off x="1874433" y="4561383"/>
              <a:ext cx="5373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X(7)</a:t>
              </a:r>
              <a:endParaRPr lang="fr-FR" sz="14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3275856" y="3841303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X(6)</a:t>
              </a:r>
              <a:endParaRPr lang="fr-FR" sz="1400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2589704" y="3841303"/>
              <a:ext cx="542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X(5)</a:t>
              </a:r>
              <a:endParaRPr lang="fr-FR" sz="1400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1887257" y="3121223"/>
              <a:ext cx="5245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X(1)</a:t>
              </a:r>
              <a:endParaRPr lang="fr-FR" sz="1400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1863212" y="3841303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X(4)</a:t>
              </a:r>
              <a:endParaRPr lang="fr-FR" sz="14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347864" y="3121223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X(3)</a:t>
              </a:r>
              <a:endParaRPr lang="fr-FR" sz="1400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2678089" y="3121223"/>
              <a:ext cx="1101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X(2)</a:t>
              </a:r>
              <a:endParaRPr lang="fr-FR" sz="14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2627784" y="4561383"/>
              <a:ext cx="5549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X(8)</a:t>
              </a:r>
              <a:endParaRPr lang="fr-FR" sz="1400" dirty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3303372" y="4561383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X(9)</a:t>
              </a:r>
              <a:endParaRPr lang="fr-FR" sz="1400" dirty="0"/>
            </a:p>
          </p:txBody>
        </p:sp>
      </p:grpSp>
      <p:pic>
        <p:nvPicPr>
          <p:cNvPr id="44" name="Image 43" descr="MC900053613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54141" y="3857628"/>
            <a:ext cx="632041" cy="593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5496" y="270920"/>
            <a:ext cx="8229600" cy="106984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DEFINITIONS</a:t>
            </a:r>
            <a:endParaRPr lang="fr-FR" sz="3600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266700" y="3139380"/>
            <a:ext cx="8591580" cy="1588"/>
          </a:xfrm>
          <a:prstGeom prst="line">
            <a:avLst/>
          </a:prstGeom>
          <a:ln w="12700">
            <a:solidFill>
              <a:schemeClr val="tx1">
                <a:alpha val="5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e 63"/>
          <p:cNvGrpSpPr/>
          <p:nvPr/>
        </p:nvGrpSpPr>
        <p:grpSpPr>
          <a:xfrm>
            <a:off x="5745534" y="3714752"/>
            <a:ext cx="4083050" cy="2390615"/>
            <a:chOff x="5016500" y="1206500"/>
            <a:chExt cx="4083050" cy="2444750"/>
          </a:xfrm>
        </p:grpSpPr>
        <p:sp>
          <p:nvSpPr>
            <p:cNvPr id="101" name="Ellipse 100"/>
            <p:cNvSpPr/>
            <p:nvPr/>
          </p:nvSpPr>
          <p:spPr>
            <a:xfrm>
              <a:off x="6483350" y="1384300"/>
              <a:ext cx="400050" cy="35560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9600000" scaled="0"/>
            </a:gra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6927850" y="1206500"/>
              <a:ext cx="21717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fr-FR" baseline="30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fr-FR" spc="3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 𝛿</a:t>
              </a:r>
              <a:r>
                <a:rPr lang="fr-FR" baseline="30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fr-FR" spc="300" dirty="0" smtClean="0">
                  <a:latin typeface="Cambria Math" pitchFamily="18" charset="0"/>
                  <a:ea typeface="Cambria Math" pitchFamily="18" charset="0"/>
                </a:rPr>
                <a:t>{8}</a:t>
              </a:r>
            </a:p>
            <a:p>
              <a:endParaRPr lang="en-US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03" name="Connecteur droit 102"/>
            <p:cNvCxnSpPr>
              <a:stCxn id="101" idx="3"/>
            </p:cNvCxnSpPr>
            <p:nvPr/>
          </p:nvCxnSpPr>
          <p:spPr>
            <a:xfrm rot="5400000">
              <a:off x="5775405" y="1773469"/>
              <a:ext cx="852176" cy="68088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>
              <a:stCxn id="101" idx="5"/>
            </p:cNvCxnSpPr>
            <p:nvPr/>
          </p:nvCxnSpPr>
          <p:spPr>
            <a:xfrm rot="16200000" flipH="1">
              <a:off x="6783619" y="1729019"/>
              <a:ext cx="407676" cy="32528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ZoneTexte 104"/>
            <p:cNvSpPr txBox="1"/>
            <p:nvPr/>
          </p:nvSpPr>
          <p:spPr>
            <a:xfrm>
              <a:off x="5994400" y="2406650"/>
              <a:ext cx="3022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fr-FR" baseline="30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fr-FR" spc="3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 𝛿</a:t>
              </a:r>
              <a:r>
                <a:rPr lang="fr-FR" baseline="30000" dirty="0" smtClean="0">
                  <a:latin typeface="Cambria Math" pitchFamily="18" charset="0"/>
                  <a:ea typeface="Cambria Math" pitchFamily="18" charset="0"/>
                </a:rPr>
                <a:t>2 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fr-FR" sz="1600" dirty="0" smtClean="0">
                  <a:latin typeface="Cambria Math" pitchFamily="18" charset="0"/>
                  <a:ea typeface="Cambria Math" pitchFamily="18" charset="0"/>
                </a:rPr>
                <a:t>(8,0)</a:t>
              </a:r>
              <a:r>
                <a:rPr lang="fr-FR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fr-FR" spc="300" dirty="0" smtClean="0">
                  <a:latin typeface="Cambria Math" pitchFamily="18" charset="0"/>
                  <a:ea typeface="Cambria Math" pitchFamily="18" charset="0"/>
                </a:rPr>
                <a:t>{6,7}</a:t>
              </a:r>
            </a:p>
            <a:p>
              <a:endParaRPr lang="en-US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07" name="Connecteur droit 106"/>
            <p:cNvCxnSpPr/>
            <p:nvPr/>
          </p:nvCxnSpPr>
          <p:spPr>
            <a:xfrm rot="5400000">
              <a:off x="4930855" y="2929169"/>
              <a:ext cx="807726" cy="63643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rot="16200000" flipH="1">
              <a:off x="5908755" y="2892346"/>
              <a:ext cx="407676" cy="32528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rot="16200000" flipH="1">
              <a:off x="5712200" y="2955551"/>
              <a:ext cx="388800" cy="180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 rot="5400000">
              <a:off x="5516562" y="2973389"/>
              <a:ext cx="400052" cy="15557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Ellipse 111"/>
            <p:cNvSpPr/>
            <p:nvPr/>
          </p:nvSpPr>
          <p:spPr>
            <a:xfrm>
              <a:off x="5594350" y="2540000"/>
              <a:ext cx="400050" cy="35560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9600000" scaled="0"/>
            </a:gra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13" name="Connecteur droit 112"/>
          <p:cNvCxnSpPr/>
          <p:nvPr/>
        </p:nvCxnSpPr>
        <p:spPr>
          <a:xfrm>
            <a:off x="266700" y="3139380"/>
            <a:ext cx="8591580" cy="1588"/>
          </a:xfrm>
          <a:prstGeom prst="line">
            <a:avLst/>
          </a:prstGeom>
          <a:ln w="12700">
            <a:solidFill>
              <a:schemeClr val="tx1">
                <a:alpha val="5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ZoneTexte 113"/>
          <p:cNvSpPr txBox="1"/>
          <p:nvPr/>
        </p:nvSpPr>
        <p:spPr>
          <a:xfrm>
            <a:off x="107504" y="3356992"/>
            <a:ext cx="46788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u="sng" dirty="0" err="1" smtClean="0"/>
              <a:t>Vocabulary</a:t>
            </a:r>
            <a:r>
              <a:rPr lang="fr-FR" sz="2000" u="sng" dirty="0" smtClean="0"/>
              <a:t> :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A </a:t>
            </a:r>
            <a:r>
              <a:rPr lang="fr-FR" sz="2000" i="1" dirty="0" err="1" smtClean="0"/>
              <a:t>history</a:t>
            </a:r>
            <a:r>
              <a:rPr lang="fr-FR" sz="2000" i="1" dirty="0" smtClean="0"/>
              <a:t> </a:t>
            </a:r>
            <a:r>
              <a:rPr lang="fr-FR" sz="2000" dirty="0" smtClean="0"/>
              <a:t>{</a:t>
            </a:r>
            <a:r>
              <a:rPr lang="fr-FR" sz="2000" spc="3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fr-FR" sz="20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fr-FR" sz="2000" spc="300" dirty="0" smtClean="0">
                <a:latin typeface="Cambria Math" pitchFamily="18" charset="0"/>
                <a:ea typeface="Cambria Math" pitchFamily="18" charset="0"/>
              </a:rPr>
              <a:t>,x(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fr-FR" sz="20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fr-FR" sz="2000" spc="300" dirty="0" smtClean="0">
                <a:latin typeface="Cambria Math" pitchFamily="18" charset="0"/>
                <a:ea typeface="Cambria Math" pitchFamily="18" charset="0"/>
              </a:rPr>
              <a:t>),…,(</a:t>
            </a:r>
            <a:r>
              <a:rPr lang="fr-FR" sz="2000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fr-FR" sz="2000" baseline="30000" dirty="0" err="1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fr-FR" sz="2000" spc="300" dirty="0" err="1" smtClean="0">
                <a:latin typeface="Cambria Math" pitchFamily="18" charset="0"/>
                <a:ea typeface="Cambria Math" pitchFamily="18" charset="0"/>
              </a:rPr>
              <a:t>,x</a:t>
            </a:r>
            <a:r>
              <a:rPr lang="fr-FR" sz="2000" spc="3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fr-FR" sz="2000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fr-FR" sz="2000" spc="300" dirty="0" smtClean="0">
                <a:latin typeface="Cambria Math" pitchFamily="18" charset="0"/>
                <a:ea typeface="Cambria Math" pitchFamily="18" charset="0"/>
              </a:rPr>
              <a:t>)} </a:t>
            </a:r>
            <a:r>
              <a:rPr lang="fr-FR" sz="2000" dirty="0" err="1" smtClean="0">
                <a:ea typeface="Cambria Math" pitchFamily="18" charset="0"/>
              </a:rPr>
              <a:t>is</a:t>
            </a:r>
            <a:r>
              <a:rPr lang="fr-FR" sz="2000" dirty="0" smtClean="0">
                <a:ea typeface="Cambria Math" pitchFamily="18" charset="0"/>
              </a:rPr>
              <a:t> a </a:t>
            </a:r>
            <a:r>
              <a:rPr lang="fr-FR" sz="2000" dirty="0" err="1" smtClean="0">
                <a:ea typeface="Cambria Math" pitchFamily="18" charset="0"/>
              </a:rPr>
              <a:t>trajectory</a:t>
            </a:r>
            <a:r>
              <a:rPr lang="fr-FR" sz="2000" dirty="0" smtClean="0">
                <a:ea typeface="Cambria Math" pitchFamily="18" charset="0"/>
              </a:rPr>
              <a:t> </a:t>
            </a:r>
            <a:r>
              <a:rPr lang="fr-FR" sz="2000" dirty="0" err="1" smtClean="0">
                <a:ea typeface="Cambria Math" pitchFamily="18" charset="0"/>
              </a:rPr>
              <a:t>followed</a:t>
            </a:r>
            <a:r>
              <a:rPr lang="fr-FR" sz="2000" dirty="0" smtClean="0">
                <a:ea typeface="Cambria Math" pitchFamily="18" charset="0"/>
              </a:rPr>
              <a:t> </a:t>
            </a:r>
            <a:r>
              <a:rPr lang="fr-FR" sz="2000" dirty="0" err="1" smtClean="0">
                <a:ea typeface="Cambria Math" pitchFamily="18" charset="0"/>
              </a:rPr>
              <a:t>when</a:t>
            </a:r>
            <a:r>
              <a:rPr lang="fr-FR" sz="2000" dirty="0" smtClean="0">
                <a:ea typeface="Cambria Math" pitchFamily="18" charset="0"/>
              </a:rPr>
              <a:t> </a:t>
            </a:r>
            <a:r>
              <a:rPr lang="fr-FR" sz="2000" dirty="0" err="1" smtClean="0">
                <a:ea typeface="Cambria Math" pitchFamily="18" charset="0"/>
              </a:rPr>
              <a:t>applying</a:t>
            </a:r>
            <a:r>
              <a:rPr lang="fr-FR" sz="2000" dirty="0" smtClean="0">
                <a:ea typeface="Cambria Math" pitchFamily="18" charset="0"/>
              </a:rPr>
              <a:t> 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𝛿</a:t>
            </a:r>
          </a:p>
          <a:p>
            <a:pPr>
              <a:buFont typeface="Arial" pitchFamily="34" charset="0"/>
              <a:buChar char="•"/>
            </a:pPr>
            <a:endParaRPr lang="fr-FR" sz="2000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endParaRPr lang="fr-FR" sz="2000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      : set of all </a:t>
            </a:r>
            <a:r>
              <a:rPr lang="fr-FR" sz="2000" dirty="0" err="1" smtClean="0"/>
              <a:t>reachable</a:t>
            </a:r>
            <a:r>
              <a:rPr lang="fr-FR" sz="2000" dirty="0" smtClean="0"/>
              <a:t> histories of 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𝛿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endParaRPr lang="fr-FR" sz="2000" dirty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 c(𝛿) </a:t>
            </a:r>
            <a:r>
              <a:rPr lang="fr-FR" sz="2000" dirty="0" smtClean="0">
                <a:latin typeface="Cambria Math"/>
                <a:ea typeface="Cambria Math"/>
              </a:rPr>
              <a:t>≤ 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</a:t>
            </a:r>
            <a:r>
              <a:rPr lang="fr-FR" sz="20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cost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of </a:t>
            </a:r>
            <a:r>
              <a:rPr lang="fr-FR" sz="20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any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fr-FR" sz="20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history</a:t>
            </a:r>
            <a:r>
              <a:rPr lang="fr-FR" sz="20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respects             	         the initial budget</a:t>
            </a:r>
            <a:endParaRPr lang="fr-FR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endParaRPr lang="fr-FR" sz="2000" dirty="0"/>
          </a:p>
        </p:txBody>
      </p:sp>
      <p:graphicFrame>
        <p:nvGraphicFramePr>
          <p:cNvPr id="115" name="Object 2"/>
          <p:cNvGraphicFramePr>
            <a:graphicFrameLocks noChangeAspect="1"/>
          </p:cNvGraphicFramePr>
          <p:nvPr/>
        </p:nvGraphicFramePr>
        <p:xfrm>
          <a:off x="323528" y="5038948"/>
          <a:ext cx="330200" cy="622300"/>
        </p:xfrm>
        <a:graphic>
          <a:graphicData uri="http://schemas.openxmlformats.org/presentationml/2006/ole">
            <p:oleObj spid="_x0000_s2050" name="Équation" r:id="rId4" imgW="164880" imgH="228600" progId="Equation.3">
              <p:embed/>
            </p:oleObj>
          </a:graphicData>
        </a:graphic>
      </p:graphicFrame>
      <p:sp>
        <p:nvSpPr>
          <p:cNvPr id="116" name="ZoneTexte 115"/>
          <p:cNvSpPr txBox="1"/>
          <p:nvPr/>
        </p:nvSpPr>
        <p:spPr>
          <a:xfrm>
            <a:off x="4716016" y="54359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mbria Math" pitchFamily="18" charset="0"/>
                <a:ea typeface="Cambria Math" pitchFamily="18" charset="0"/>
              </a:rPr>
              <a:t>x(A</a:t>
            </a:r>
            <a:r>
              <a:rPr lang="fr-FR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fr-FR" dirty="0" smtClean="0">
                <a:latin typeface="Cambria Math" pitchFamily="18" charset="0"/>
                <a:ea typeface="Cambria Math" pitchFamily="18" charset="0"/>
              </a:rPr>
              <a:t>)=(1,3)</a:t>
            </a:r>
            <a:endParaRPr lang="en-US" baseline="-8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5652120" y="4555767"/>
            <a:ext cx="116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mbria Math" pitchFamily="18" charset="0"/>
                <a:ea typeface="Cambria Math" pitchFamily="18" charset="0"/>
              </a:rPr>
              <a:t>x(A</a:t>
            </a:r>
            <a:r>
              <a:rPr lang="fr-FR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fr-FR" dirty="0" smtClean="0">
                <a:latin typeface="Cambria Math" pitchFamily="18" charset="0"/>
                <a:ea typeface="Cambria Math" pitchFamily="18" charset="0"/>
              </a:rPr>
              <a:t>)=0</a:t>
            </a:r>
            <a:endParaRPr lang="en-US" baseline="-8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7504" y="1346572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For any   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sampling plans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,…,A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and   observations  x(A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),…, x(A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,  an adaptive sampling policy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𝛿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a function giving the next variable(s) to observe: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	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𝛿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,x(A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)),…,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,x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))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=A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t+1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4547</TotalTime>
  <Words>1826</Words>
  <Application>Microsoft Office PowerPoint</Application>
  <PresentationFormat>Affichage à l'écran (4:3)</PresentationFormat>
  <Paragraphs>592</Paragraphs>
  <Slides>44</Slides>
  <Notes>18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6" baseType="lpstr">
      <vt:lpstr>Urbain</vt:lpstr>
      <vt:lpstr>Équation</vt:lpstr>
      <vt:lpstr>A reinforcement learning algorithm for sampling design in Markov random fields</vt:lpstr>
      <vt:lpstr>Diapositive 2</vt:lpstr>
      <vt:lpstr>PROBLEM STATEMENT</vt:lpstr>
      <vt:lpstr>PROBLEM STATEMENT</vt:lpstr>
      <vt:lpstr>PROBLEM STATEMENT</vt:lpstr>
      <vt:lpstr>DEFINITION: Adaptive sampling policy</vt:lpstr>
      <vt:lpstr>DEFINITION: Adaptive sampling policy</vt:lpstr>
      <vt:lpstr>DEFINITIONS</vt:lpstr>
      <vt:lpstr>GENERAL APPROACH</vt:lpstr>
      <vt:lpstr>Diapositive 10</vt:lpstr>
      <vt:lpstr>Diapositive 11</vt:lpstr>
      <vt:lpstr>Diapositive 12</vt:lpstr>
      <vt:lpstr>Diapositive 13</vt:lpstr>
      <vt:lpstr>Formulation using dynamic model</vt:lpstr>
      <vt:lpstr>Diapositive 15</vt:lpstr>
      <vt:lpstr>Diapositive 16</vt:lpstr>
      <vt:lpstr>Reinforcement learning solution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Experiments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</vt:vector>
  </TitlesOfParts>
  <Company>bia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inra</dc:creator>
  <cp:lastModifiedBy>sbiatoul</cp:lastModifiedBy>
  <cp:revision>434</cp:revision>
  <dcterms:created xsi:type="dcterms:W3CDTF">2012-05-03T14:24:24Z</dcterms:created>
  <dcterms:modified xsi:type="dcterms:W3CDTF">2012-06-06T16:21:02Z</dcterms:modified>
</cp:coreProperties>
</file>